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notesSlides/notesSlide2.xml" ContentType="application/vnd.openxmlformats-officedocument.presentationml.notesSlide+xml"/>
  <Override PartName="/ppt/tags/tag67.xml" ContentType="application/vnd.openxmlformats-officedocument.presentationml.tags+xml"/>
  <Override PartName="/ppt/tags/tag68.xml" ContentType="application/vnd.openxmlformats-officedocument.presentationml.tags+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648" r:id="rId4"/>
  </p:sldMasterIdLst>
  <p:notesMasterIdLst>
    <p:notesMasterId r:id="rId35"/>
  </p:notesMasterIdLst>
  <p:handoutMasterIdLst>
    <p:handoutMasterId r:id="rId36"/>
  </p:handoutMasterIdLst>
  <p:sldIdLst>
    <p:sldId id="323" r:id="rId5"/>
    <p:sldId id="263" r:id="rId6"/>
    <p:sldId id="310" r:id="rId7"/>
    <p:sldId id="324" r:id="rId8"/>
    <p:sldId id="321" r:id="rId9"/>
    <p:sldId id="311" r:id="rId10"/>
    <p:sldId id="284" r:id="rId11"/>
    <p:sldId id="316" r:id="rId12"/>
    <p:sldId id="300" r:id="rId13"/>
    <p:sldId id="317" r:id="rId14"/>
    <p:sldId id="266" r:id="rId15"/>
    <p:sldId id="286" r:id="rId16"/>
    <p:sldId id="318" r:id="rId17"/>
    <p:sldId id="309" r:id="rId18"/>
    <p:sldId id="302" r:id="rId19"/>
    <p:sldId id="312" r:id="rId20"/>
    <p:sldId id="289" r:id="rId21"/>
    <p:sldId id="287" r:id="rId22"/>
    <p:sldId id="307" r:id="rId23"/>
    <p:sldId id="304" r:id="rId24"/>
    <p:sldId id="303" r:id="rId25"/>
    <p:sldId id="270" r:id="rId26"/>
    <p:sldId id="314" r:id="rId27"/>
    <p:sldId id="319" r:id="rId28"/>
    <p:sldId id="292" r:id="rId29"/>
    <p:sldId id="320" r:id="rId30"/>
    <p:sldId id="291" r:id="rId31"/>
    <p:sldId id="308" r:id="rId32"/>
    <p:sldId id="326" r:id="rId33"/>
    <p:sldId id="322" r:id="rId3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85A571E-215F-B39B-C6E5-738881FD8925}" name="Patricia Keays" initials="PK" userId="S::patricia.keays@un.org::c6196559-bdbb-4a86-a5b7-05eec1c8f113" providerId="AD"/>
  <p188:author id="{BB9269A0-4C78-3728-56BB-2F6D64562D7B}" name="Patricia Keays" initials="PK" userId="af1ba9049954c777" providerId="Windows Live"/>
  <p188:author id="{C18706B5-FE74-2203-84F2-977C16F3F627}" name="Jeremiah Bukari" initials="JB" userId="S::jeremiah.bukari@un.org::02655876-9317-4133-8b33-8ea7cb045502" providerId="AD"/>
  <p188:author id="{47A807C1-D396-40A4-7499-EFFAAF56E34D}" name="Brian Connolly" initials="BC" userId="Brian Connolly"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Brian Connolly" initials="BC" lastIdx="1" clrIdx="0">
    <p:extLst>
      <p:ext uri="{19B8F6BF-5375-455C-9EA6-DF929625EA0E}">
        <p15:presenceInfo xmlns:p15="http://schemas.microsoft.com/office/powerpoint/2012/main" userId="Brian Connolly"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55A5"/>
    <a:srgbClr val="8BC8FF"/>
    <a:srgbClr val="0077C0"/>
    <a:srgbClr val="538135"/>
    <a:srgbClr val="0556A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892" autoAdjust="0"/>
  </p:normalViewPr>
  <p:slideViewPr>
    <p:cSldViewPr snapToGrid="0">
      <p:cViewPr varScale="1">
        <p:scale>
          <a:sx n="73" d="100"/>
          <a:sy n="73" d="100"/>
        </p:scale>
        <p:origin x="970" y="53"/>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viewProps" Target="viewProps.xml"/><Relationship Id="rId21" Type="http://schemas.openxmlformats.org/officeDocument/2006/relationships/slide" Target="slides/slide17.xml"/><Relationship Id="rId34" Type="http://schemas.openxmlformats.org/officeDocument/2006/relationships/slide" Target="slides/slide30.xml"/><Relationship Id="rId42" Type="http://schemas.microsoft.com/office/2018/10/relationships/authors" Target="author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commentAuthors" Target="commentAuthors.xml"/><Relationship Id="rId40"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notesMaster" Target="notesMasters/notesMaster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A124B37-72FB-4E35-9B4D-69C87FD64E76}" type="doc">
      <dgm:prSet loTypeId="urn:microsoft.com/office/officeart/2005/8/layout/cycle8" loCatId="cycle" qsTypeId="urn:microsoft.com/office/officeart/2005/8/quickstyle/simple1" qsCatId="simple" csTypeId="urn:microsoft.com/office/officeart/2005/8/colors/accent1_2" csCatId="accent1" phldr="1"/>
      <dgm:spPr/>
    </dgm:pt>
    <dgm:pt modelId="{BAD93E88-8720-44C4-BF1D-BAFDBEB1FA28}">
      <dgm:prSet phldrT="[Text]" custT="1"/>
      <dgm:spPr>
        <a:solidFill>
          <a:srgbClr val="0055A5"/>
        </a:solidFill>
      </dgm:spPr>
      <dgm:t>
        <a:bodyPr lIns="0" rIns="0"/>
        <a:lstStyle/>
        <a:p>
          <a:r>
            <a:rPr lang="fr-FR" sz="1500" b="1" dirty="0">
              <a:latin typeface="Verdana" panose="020B0604030504040204" pitchFamily="34" charset="0"/>
              <a:ea typeface="Verdana" panose="020B0604030504040204" pitchFamily="34" charset="0"/>
            </a:rPr>
            <a:t>Composante police</a:t>
          </a:r>
        </a:p>
      </dgm:t>
    </dgm:pt>
    <dgm:pt modelId="{CEF8D492-C727-4C49-9538-4D2AB10200A9}" type="parTrans" cxnId="{B92C475D-94AF-425D-9890-B34FCB88E4AD}">
      <dgm:prSet/>
      <dgm:spPr/>
      <dgm:t>
        <a:bodyPr/>
        <a:lstStyle/>
        <a:p>
          <a:endParaRPr lang="en-GB" sz="1800" b="1">
            <a:latin typeface="Verdana" panose="020B0604030504040204" pitchFamily="34" charset="0"/>
            <a:ea typeface="Verdana" panose="020B0604030504040204" pitchFamily="34" charset="0"/>
          </a:endParaRPr>
        </a:p>
      </dgm:t>
    </dgm:pt>
    <dgm:pt modelId="{B9B47EB3-3CFE-43AB-96EF-1ADDEB07FEAC}" type="sibTrans" cxnId="{B92C475D-94AF-425D-9890-B34FCB88E4AD}">
      <dgm:prSet/>
      <dgm:spPr/>
      <dgm:t>
        <a:bodyPr/>
        <a:lstStyle/>
        <a:p>
          <a:endParaRPr lang="en-GB" sz="1800" b="1">
            <a:latin typeface="Verdana" panose="020B0604030504040204" pitchFamily="34" charset="0"/>
            <a:ea typeface="Verdana" panose="020B0604030504040204" pitchFamily="34" charset="0"/>
          </a:endParaRPr>
        </a:p>
      </dgm:t>
    </dgm:pt>
    <dgm:pt modelId="{75319E04-CB29-45C4-AC76-C16B7EFD8C55}">
      <dgm:prSet phldrT="[Text]" custT="1"/>
      <dgm:spPr>
        <a:solidFill>
          <a:srgbClr val="0055A5"/>
        </a:solidFill>
      </dgm:spPr>
      <dgm:t>
        <a:bodyPr/>
        <a:lstStyle/>
        <a:p>
          <a:r>
            <a:rPr lang="fr-FR" sz="1600" b="1" dirty="0">
              <a:latin typeface="Verdana" panose="020B0604030504040204" pitchFamily="34" charset="0"/>
              <a:ea typeface="Verdana" panose="020B0604030504040204" pitchFamily="34" charset="0"/>
            </a:rPr>
            <a:t>Composante civile</a:t>
          </a:r>
        </a:p>
      </dgm:t>
    </dgm:pt>
    <dgm:pt modelId="{F2FF4FF4-BD46-4AD2-A7AB-FD40E9BC68C0}" type="parTrans" cxnId="{6A44C6CD-40D0-4296-A3C1-6795F9DD812F}">
      <dgm:prSet/>
      <dgm:spPr/>
      <dgm:t>
        <a:bodyPr/>
        <a:lstStyle/>
        <a:p>
          <a:endParaRPr lang="en-GB" sz="1800" b="1">
            <a:latin typeface="Verdana" panose="020B0604030504040204" pitchFamily="34" charset="0"/>
            <a:ea typeface="Verdana" panose="020B0604030504040204" pitchFamily="34" charset="0"/>
          </a:endParaRPr>
        </a:p>
      </dgm:t>
    </dgm:pt>
    <dgm:pt modelId="{39DDFD1E-B3F0-4DFE-8CAE-DE69A438DED0}" type="sibTrans" cxnId="{6A44C6CD-40D0-4296-A3C1-6795F9DD812F}">
      <dgm:prSet/>
      <dgm:spPr/>
      <dgm:t>
        <a:bodyPr/>
        <a:lstStyle/>
        <a:p>
          <a:endParaRPr lang="en-GB" sz="1800" b="1">
            <a:latin typeface="Verdana" panose="020B0604030504040204" pitchFamily="34" charset="0"/>
            <a:ea typeface="Verdana" panose="020B0604030504040204" pitchFamily="34" charset="0"/>
          </a:endParaRPr>
        </a:p>
      </dgm:t>
    </dgm:pt>
    <dgm:pt modelId="{3D1CBDF1-E016-4DCA-A4DF-25B7ADA9A859}">
      <dgm:prSet phldrT="[Text]" custT="1"/>
      <dgm:spPr>
        <a:solidFill>
          <a:srgbClr val="0055A5"/>
        </a:solidFill>
      </dgm:spPr>
      <dgm:t>
        <a:bodyPr lIns="0" rIns="0"/>
        <a:lstStyle/>
        <a:p>
          <a:r>
            <a:rPr lang="fr-FR" sz="1600" b="1" dirty="0">
              <a:latin typeface="Verdana" panose="020B0604030504040204" pitchFamily="34" charset="0"/>
              <a:ea typeface="Verdana" panose="020B0604030504040204" pitchFamily="34" charset="0"/>
            </a:rPr>
            <a:t>Composante militaire</a:t>
          </a:r>
        </a:p>
      </dgm:t>
    </dgm:pt>
    <dgm:pt modelId="{6810201F-5AD9-4C13-9957-A45EF33F2EEF}" type="parTrans" cxnId="{28B7DD50-4757-4876-8092-57117F84B199}">
      <dgm:prSet/>
      <dgm:spPr/>
      <dgm:t>
        <a:bodyPr/>
        <a:lstStyle/>
        <a:p>
          <a:endParaRPr lang="en-GB" sz="1800" b="1">
            <a:latin typeface="Verdana" panose="020B0604030504040204" pitchFamily="34" charset="0"/>
            <a:ea typeface="Verdana" panose="020B0604030504040204" pitchFamily="34" charset="0"/>
          </a:endParaRPr>
        </a:p>
      </dgm:t>
    </dgm:pt>
    <dgm:pt modelId="{9AA8A9FD-3055-4077-B04D-485C6E4BF9B8}" type="sibTrans" cxnId="{28B7DD50-4757-4876-8092-57117F84B199}">
      <dgm:prSet/>
      <dgm:spPr/>
      <dgm:t>
        <a:bodyPr/>
        <a:lstStyle/>
        <a:p>
          <a:endParaRPr lang="en-GB" sz="1800" b="1">
            <a:latin typeface="Verdana" panose="020B0604030504040204" pitchFamily="34" charset="0"/>
            <a:ea typeface="Verdana" panose="020B0604030504040204" pitchFamily="34" charset="0"/>
          </a:endParaRPr>
        </a:p>
      </dgm:t>
    </dgm:pt>
    <dgm:pt modelId="{535D217A-A6C4-4A02-BF7C-3BD74D3F9053}" type="pres">
      <dgm:prSet presAssocID="{1A124B37-72FB-4E35-9B4D-69C87FD64E76}" presName="compositeShape" presStyleCnt="0">
        <dgm:presLayoutVars>
          <dgm:chMax val="7"/>
          <dgm:dir/>
          <dgm:resizeHandles val="exact"/>
        </dgm:presLayoutVars>
      </dgm:prSet>
      <dgm:spPr/>
    </dgm:pt>
    <dgm:pt modelId="{598B3CB5-A1A8-487E-AE04-346FC8BB57AA}" type="pres">
      <dgm:prSet presAssocID="{1A124B37-72FB-4E35-9B4D-69C87FD64E76}" presName="wedge1" presStyleLbl="node1" presStyleIdx="0" presStyleCnt="3"/>
      <dgm:spPr/>
    </dgm:pt>
    <dgm:pt modelId="{8BD2444B-93E7-46A1-A900-2EC8F2AB5D34}" type="pres">
      <dgm:prSet presAssocID="{1A124B37-72FB-4E35-9B4D-69C87FD64E76}" presName="dummy1a" presStyleCnt="0"/>
      <dgm:spPr/>
    </dgm:pt>
    <dgm:pt modelId="{DC2F0D67-7F19-4450-9DD0-B9F4C184C023}" type="pres">
      <dgm:prSet presAssocID="{1A124B37-72FB-4E35-9B4D-69C87FD64E76}" presName="dummy1b" presStyleCnt="0"/>
      <dgm:spPr/>
    </dgm:pt>
    <dgm:pt modelId="{341D0441-1B46-4003-BF4C-958569361EA6}" type="pres">
      <dgm:prSet presAssocID="{1A124B37-72FB-4E35-9B4D-69C87FD64E76}" presName="wedge1Tx" presStyleLbl="node1" presStyleIdx="0" presStyleCnt="3">
        <dgm:presLayoutVars>
          <dgm:chMax val="0"/>
          <dgm:chPref val="0"/>
          <dgm:bulletEnabled val="1"/>
        </dgm:presLayoutVars>
      </dgm:prSet>
      <dgm:spPr/>
    </dgm:pt>
    <dgm:pt modelId="{EDDEDEF6-355D-49EC-A395-FCD1F4983FAE}" type="pres">
      <dgm:prSet presAssocID="{1A124B37-72FB-4E35-9B4D-69C87FD64E76}" presName="wedge2" presStyleLbl="node1" presStyleIdx="1" presStyleCnt="3"/>
      <dgm:spPr/>
    </dgm:pt>
    <dgm:pt modelId="{8A643C17-4DA9-42FE-BA75-CC1C6AF0F1F0}" type="pres">
      <dgm:prSet presAssocID="{1A124B37-72FB-4E35-9B4D-69C87FD64E76}" presName="dummy2a" presStyleCnt="0"/>
      <dgm:spPr/>
    </dgm:pt>
    <dgm:pt modelId="{7E93B774-D7BE-420C-9908-3A4234216A80}" type="pres">
      <dgm:prSet presAssocID="{1A124B37-72FB-4E35-9B4D-69C87FD64E76}" presName="dummy2b" presStyleCnt="0"/>
      <dgm:spPr/>
    </dgm:pt>
    <dgm:pt modelId="{56EB8A88-8123-43D8-B9F8-17C2F52D3C3B}" type="pres">
      <dgm:prSet presAssocID="{1A124B37-72FB-4E35-9B4D-69C87FD64E76}" presName="wedge2Tx" presStyleLbl="node1" presStyleIdx="1" presStyleCnt="3">
        <dgm:presLayoutVars>
          <dgm:chMax val="0"/>
          <dgm:chPref val="0"/>
          <dgm:bulletEnabled val="1"/>
        </dgm:presLayoutVars>
      </dgm:prSet>
      <dgm:spPr/>
    </dgm:pt>
    <dgm:pt modelId="{6F189A46-B6EE-4835-9501-307C066AE992}" type="pres">
      <dgm:prSet presAssocID="{1A124B37-72FB-4E35-9B4D-69C87FD64E76}" presName="wedge3" presStyleLbl="node1" presStyleIdx="2" presStyleCnt="3" custScaleX="105934"/>
      <dgm:spPr/>
    </dgm:pt>
    <dgm:pt modelId="{DC48B2B1-88FB-4C78-9995-65E26C84FF56}" type="pres">
      <dgm:prSet presAssocID="{1A124B37-72FB-4E35-9B4D-69C87FD64E76}" presName="dummy3a" presStyleCnt="0"/>
      <dgm:spPr/>
    </dgm:pt>
    <dgm:pt modelId="{9576338E-2C7D-4AA2-8BC6-EBF1038FA944}" type="pres">
      <dgm:prSet presAssocID="{1A124B37-72FB-4E35-9B4D-69C87FD64E76}" presName="dummy3b" presStyleCnt="0"/>
      <dgm:spPr/>
    </dgm:pt>
    <dgm:pt modelId="{40BF98BC-09F3-455F-8DB9-64940EB07069}" type="pres">
      <dgm:prSet presAssocID="{1A124B37-72FB-4E35-9B4D-69C87FD64E76}" presName="wedge3Tx" presStyleLbl="node1" presStyleIdx="2" presStyleCnt="3">
        <dgm:presLayoutVars>
          <dgm:chMax val="0"/>
          <dgm:chPref val="0"/>
          <dgm:bulletEnabled val="1"/>
        </dgm:presLayoutVars>
      </dgm:prSet>
      <dgm:spPr/>
    </dgm:pt>
    <dgm:pt modelId="{37672168-EAFC-46E3-8AF5-26587B7BD96D}" type="pres">
      <dgm:prSet presAssocID="{B9B47EB3-3CFE-43AB-96EF-1ADDEB07FEAC}" presName="arrowWedge1" presStyleLbl="fgSibTrans2D1" presStyleIdx="0" presStyleCnt="3"/>
      <dgm:spPr/>
    </dgm:pt>
    <dgm:pt modelId="{3DB4E843-1A8C-4259-AB17-91653107A117}" type="pres">
      <dgm:prSet presAssocID="{39DDFD1E-B3F0-4DFE-8CAE-DE69A438DED0}" presName="arrowWedge2" presStyleLbl="fgSibTrans2D1" presStyleIdx="1" presStyleCnt="3"/>
      <dgm:spPr/>
    </dgm:pt>
    <dgm:pt modelId="{01F5DFBE-FF3D-47C8-9905-6DE7078B0F88}" type="pres">
      <dgm:prSet presAssocID="{9AA8A9FD-3055-4077-B04D-485C6E4BF9B8}" presName="arrowWedge3" presStyleLbl="fgSibTrans2D1" presStyleIdx="2" presStyleCnt="3" custLinFactNeighborX="-230" custLinFactNeighborY="0"/>
      <dgm:spPr/>
    </dgm:pt>
  </dgm:ptLst>
  <dgm:cxnLst>
    <dgm:cxn modelId="{9C40DA31-3933-468C-9235-3C97F1EFF93E}" type="presOf" srcId="{3D1CBDF1-E016-4DCA-A4DF-25B7ADA9A859}" destId="{6F189A46-B6EE-4835-9501-307C066AE992}" srcOrd="0" destOrd="0" presId="urn:microsoft.com/office/officeart/2005/8/layout/cycle8"/>
    <dgm:cxn modelId="{B92C475D-94AF-425D-9890-B34FCB88E4AD}" srcId="{1A124B37-72FB-4E35-9B4D-69C87FD64E76}" destId="{BAD93E88-8720-44C4-BF1D-BAFDBEB1FA28}" srcOrd="0" destOrd="0" parTransId="{CEF8D492-C727-4C49-9538-4D2AB10200A9}" sibTransId="{B9B47EB3-3CFE-43AB-96EF-1ADDEB07FEAC}"/>
    <dgm:cxn modelId="{28B7DD50-4757-4876-8092-57117F84B199}" srcId="{1A124B37-72FB-4E35-9B4D-69C87FD64E76}" destId="{3D1CBDF1-E016-4DCA-A4DF-25B7ADA9A859}" srcOrd="2" destOrd="0" parTransId="{6810201F-5AD9-4C13-9957-A45EF33F2EEF}" sibTransId="{9AA8A9FD-3055-4077-B04D-485C6E4BF9B8}"/>
    <dgm:cxn modelId="{C42E7871-0D16-43D7-AE70-F35B516B065A}" type="presOf" srcId="{75319E04-CB29-45C4-AC76-C16B7EFD8C55}" destId="{56EB8A88-8123-43D8-B9F8-17C2F52D3C3B}" srcOrd="1" destOrd="0" presId="urn:microsoft.com/office/officeart/2005/8/layout/cycle8"/>
    <dgm:cxn modelId="{7CD3F154-D23B-40AC-9B2C-E89C2FF47C4A}" type="presOf" srcId="{3D1CBDF1-E016-4DCA-A4DF-25B7ADA9A859}" destId="{40BF98BC-09F3-455F-8DB9-64940EB07069}" srcOrd="1" destOrd="0" presId="urn:microsoft.com/office/officeart/2005/8/layout/cycle8"/>
    <dgm:cxn modelId="{52C4339A-885E-4B3A-96BE-750768973734}" type="presOf" srcId="{BAD93E88-8720-44C4-BF1D-BAFDBEB1FA28}" destId="{341D0441-1B46-4003-BF4C-958569361EA6}" srcOrd="1" destOrd="0" presId="urn:microsoft.com/office/officeart/2005/8/layout/cycle8"/>
    <dgm:cxn modelId="{B2E28CAA-2A49-46E9-B8C4-FF69DE4B86D5}" type="presOf" srcId="{75319E04-CB29-45C4-AC76-C16B7EFD8C55}" destId="{EDDEDEF6-355D-49EC-A395-FCD1F4983FAE}" srcOrd="0" destOrd="0" presId="urn:microsoft.com/office/officeart/2005/8/layout/cycle8"/>
    <dgm:cxn modelId="{C185F5BC-A0E8-4519-9E99-0D3F8C8E5ECE}" type="presOf" srcId="{BAD93E88-8720-44C4-BF1D-BAFDBEB1FA28}" destId="{598B3CB5-A1A8-487E-AE04-346FC8BB57AA}" srcOrd="0" destOrd="0" presId="urn:microsoft.com/office/officeart/2005/8/layout/cycle8"/>
    <dgm:cxn modelId="{6A44C6CD-40D0-4296-A3C1-6795F9DD812F}" srcId="{1A124B37-72FB-4E35-9B4D-69C87FD64E76}" destId="{75319E04-CB29-45C4-AC76-C16B7EFD8C55}" srcOrd="1" destOrd="0" parTransId="{F2FF4FF4-BD46-4AD2-A7AB-FD40E9BC68C0}" sibTransId="{39DDFD1E-B3F0-4DFE-8CAE-DE69A438DED0}"/>
    <dgm:cxn modelId="{69BA19E4-93A0-4F28-A23F-2465D8A315EF}" type="presOf" srcId="{1A124B37-72FB-4E35-9B4D-69C87FD64E76}" destId="{535D217A-A6C4-4A02-BF7C-3BD74D3F9053}" srcOrd="0" destOrd="0" presId="urn:microsoft.com/office/officeart/2005/8/layout/cycle8"/>
    <dgm:cxn modelId="{B4316B25-BCF3-4384-946B-1AB2BE6CB855}" type="presParOf" srcId="{535D217A-A6C4-4A02-BF7C-3BD74D3F9053}" destId="{598B3CB5-A1A8-487E-AE04-346FC8BB57AA}" srcOrd="0" destOrd="0" presId="urn:microsoft.com/office/officeart/2005/8/layout/cycle8"/>
    <dgm:cxn modelId="{CCAEB87A-FE3B-46A0-9F88-5F6BC9E0945C}" type="presParOf" srcId="{535D217A-A6C4-4A02-BF7C-3BD74D3F9053}" destId="{8BD2444B-93E7-46A1-A900-2EC8F2AB5D34}" srcOrd="1" destOrd="0" presId="urn:microsoft.com/office/officeart/2005/8/layout/cycle8"/>
    <dgm:cxn modelId="{E1D559DA-F41D-419E-BFC6-5E48D578AAC9}" type="presParOf" srcId="{535D217A-A6C4-4A02-BF7C-3BD74D3F9053}" destId="{DC2F0D67-7F19-4450-9DD0-B9F4C184C023}" srcOrd="2" destOrd="0" presId="urn:microsoft.com/office/officeart/2005/8/layout/cycle8"/>
    <dgm:cxn modelId="{AE66C4E3-85C2-4329-A808-E52B69B6DACE}" type="presParOf" srcId="{535D217A-A6C4-4A02-BF7C-3BD74D3F9053}" destId="{341D0441-1B46-4003-BF4C-958569361EA6}" srcOrd="3" destOrd="0" presId="urn:microsoft.com/office/officeart/2005/8/layout/cycle8"/>
    <dgm:cxn modelId="{50DD4B81-3A31-4D56-A425-34C4BA9E98C6}" type="presParOf" srcId="{535D217A-A6C4-4A02-BF7C-3BD74D3F9053}" destId="{EDDEDEF6-355D-49EC-A395-FCD1F4983FAE}" srcOrd="4" destOrd="0" presId="urn:microsoft.com/office/officeart/2005/8/layout/cycle8"/>
    <dgm:cxn modelId="{0EC5EBED-1461-4E72-A44E-6F4F7E4B17B5}" type="presParOf" srcId="{535D217A-A6C4-4A02-BF7C-3BD74D3F9053}" destId="{8A643C17-4DA9-42FE-BA75-CC1C6AF0F1F0}" srcOrd="5" destOrd="0" presId="urn:microsoft.com/office/officeart/2005/8/layout/cycle8"/>
    <dgm:cxn modelId="{D4FDCC45-3AA9-4064-A459-F7921FA1A3C5}" type="presParOf" srcId="{535D217A-A6C4-4A02-BF7C-3BD74D3F9053}" destId="{7E93B774-D7BE-420C-9908-3A4234216A80}" srcOrd="6" destOrd="0" presId="urn:microsoft.com/office/officeart/2005/8/layout/cycle8"/>
    <dgm:cxn modelId="{37477605-8CCD-4CD9-8EA1-6E8C120E4F01}" type="presParOf" srcId="{535D217A-A6C4-4A02-BF7C-3BD74D3F9053}" destId="{56EB8A88-8123-43D8-B9F8-17C2F52D3C3B}" srcOrd="7" destOrd="0" presId="urn:microsoft.com/office/officeart/2005/8/layout/cycle8"/>
    <dgm:cxn modelId="{A3902A11-6AB9-42E7-AEF8-DFA873927E53}" type="presParOf" srcId="{535D217A-A6C4-4A02-BF7C-3BD74D3F9053}" destId="{6F189A46-B6EE-4835-9501-307C066AE992}" srcOrd="8" destOrd="0" presId="urn:microsoft.com/office/officeart/2005/8/layout/cycle8"/>
    <dgm:cxn modelId="{EF699617-2E0B-4BFF-92D3-36AA44F24305}" type="presParOf" srcId="{535D217A-A6C4-4A02-BF7C-3BD74D3F9053}" destId="{DC48B2B1-88FB-4C78-9995-65E26C84FF56}" srcOrd="9" destOrd="0" presId="urn:microsoft.com/office/officeart/2005/8/layout/cycle8"/>
    <dgm:cxn modelId="{E7824589-C237-4E8A-996B-3D9AC216161E}" type="presParOf" srcId="{535D217A-A6C4-4A02-BF7C-3BD74D3F9053}" destId="{9576338E-2C7D-4AA2-8BC6-EBF1038FA944}" srcOrd="10" destOrd="0" presId="urn:microsoft.com/office/officeart/2005/8/layout/cycle8"/>
    <dgm:cxn modelId="{7C40F13B-DF1B-4FE4-99A5-BAF6F8A966C4}" type="presParOf" srcId="{535D217A-A6C4-4A02-BF7C-3BD74D3F9053}" destId="{40BF98BC-09F3-455F-8DB9-64940EB07069}" srcOrd="11" destOrd="0" presId="urn:microsoft.com/office/officeart/2005/8/layout/cycle8"/>
    <dgm:cxn modelId="{331219FF-AC5F-4F7E-83ED-50FC91DF9A21}" type="presParOf" srcId="{535D217A-A6C4-4A02-BF7C-3BD74D3F9053}" destId="{37672168-EAFC-46E3-8AF5-26587B7BD96D}" srcOrd="12" destOrd="0" presId="urn:microsoft.com/office/officeart/2005/8/layout/cycle8"/>
    <dgm:cxn modelId="{268A3673-ED16-4F15-A5CB-DCE9BDA58CCD}" type="presParOf" srcId="{535D217A-A6C4-4A02-BF7C-3BD74D3F9053}" destId="{3DB4E843-1A8C-4259-AB17-91653107A117}" srcOrd="13" destOrd="0" presId="urn:microsoft.com/office/officeart/2005/8/layout/cycle8"/>
    <dgm:cxn modelId="{0DF522AD-574B-43F5-9F27-E4DE67D84271}" type="presParOf" srcId="{535D217A-A6C4-4A02-BF7C-3BD74D3F9053}" destId="{01F5DFBE-FF3D-47C8-9905-6DE7078B0F88}" srcOrd="14" destOrd="0" presId="urn:microsoft.com/office/officeart/2005/8/layout/cycle8"/>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98B3CB5-A1A8-487E-AE04-346FC8BB57AA}">
      <dsp:nvSpPr>
        <dsp:cNvPr id="0" name=""/>
        <dsp:cNvSpPr/>
      </dsp:nvSpPr>
      <dsp:spPr>
        <a:xfrm>
          <a:off x="1357289" y="301920"/>
          <a:ext cx="3901740" cy="3901740"/>
        </a:xfrm>
        <a:prstGeom prst="pie">
          <a:avLst>
            <a:gd name="adj1" fmla="val 16200000"/>
            <a:gd name="adj2" fmla="val 1800000"/>
          </a:avLst>
        </a:prstGeom>
        <a:solidFill>
          <a:srgbClr val="0055A5"/>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19050" rIns="0" bIns="19050" numCol="1" spcCol="1270" anchor="ctr" anchorCtr="0">
          <a:noAutofit/>
        </a:bodyPr>
        <a:lstStyle/>
        <a:p>
          <a:pPr marL="0" lvl="0" indent="0" algn="ctr" defTabSz="666750">
            <a:lnSpc>
              <a:spcPct val="90000"/>
            </a:lnSpc>
            <a:spcBef>
              <a:spcPct val="0"/>
            </a:spcBef>
            <a:spcAft>
              <a:spcPct val="35000"/>
            </a:spcAft>
            <a:buNone/>
          </a:pPr>
          <a:r>
            <a:rPr lang="fr-FR" sz="1500" b="1" kern="1200" dirty="0">
              <a:latin typeface="Verdana" panose="020B0604030504040204" pitchFamily="34" charset="0"/>
              <a:ea typeface="Verdana" panose="020B0604030504040204" pitchFamily="34" charset="0"/>
            </a:rPr>
            <a:t>Composante police</a:t>
          </a:r>
        </a:p>
      </dsp:txBody>
      <dsp:txXfrm>
        <a:off x="3413599" y="1128717"/>
        <a:ext cx="1393478" cy="1161232"/>
      </dsp:txXfrm>
    </dsp:sp>
    <dsp:sp modelId="{EDDEDEF6-355D-49EC-A395-FCD1F4983FAE}">
      <dsp:nvSpPr>
        <dsp:cNvPr id="0" name=""/>
        <dsp:cNvSpPr/>
      </dsp:nvSpPr>
      <dsp:spPr>
        <a:xfrm>
          <a:off x="1276932" y="441268"/>
          <a:ext cx="3901740" cy="3901740"/>
        </a:xfrm>
        <a:prstGeom prst="pie">
          <a:avLst>
            <a:gd name="adj1" fmla="val 1800000"/>
            <a:gd name="adj2" fmla="val 9000000"/>
          </a:avLst>
        </a:prstGeom>
        <a:solidFill>
          <a:srgbClr val="0055A5"/>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fr-FR" sz="1600" b="1" kern="1200" dirty="0">
              <a:latin typeface="Verdana" panose="020B0604030504040204" pitchFamily="34" charset="0"/>
              <a:ea typeface="Verdana" panose="020B0604030504040204" pitchFamily="34" charset="0"/>
            </a:rPr>
            <a:t>Composante civile</a:t>
          </a:r>
        </a:p>
      </dsp:txBody>
      <dsp:txXfrm>
        <a:off x="2205917" y="2972754"/>
        <a:ext cx="2090218" cy="1021884"/>
      </dsp:txXfrm>
    </dsp:sp>
    <dsp:sp modelId="{6F189A46-B6EE-4835-9501-307C066AE992}">
      <dsp:nvSpPr>
        <dsp:cNvPr id="0" name=""/>
        <dsp:cNvSpPr/>
      </dsp:nvSpPr>
      <dsp:spPr>
        <a:xfrm>
          <a:off x="1080810" y="301920"/>
          <a:ext cx="4133269" cy="3901740"/>
        </a:xfrm>
        <a:prstGeom prst="pie">
          <a:avLst>
            <a:gd name="adj1" fmla="val 9000000"/>
            <a:gd name="adj2" fmla="val 16200000"/>
          </a:avLst>
        </a:prstGeom>
        <a:solidFill>
          <a:srgbClr val="0055A5"/>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20320" rIns="0" bIns="20320" numCol="1" spcCol="1270" anchor="ctr" anchorCtr="0">
          <a:noAutofit/>
        </a:bodyPr>
        <a:lstStyle/>
        <a:p>
          <a:pPr marL="0" lvl="0" indent="0" algn="ctr" defTabSz="711200">
            <a:lnSpc>
              <a:spcPct val="90000"/>
            </a:lnSpc>
            <a:spcBef>
              <a:spcPct val="0"/>
            </a:spcBef>
            <a:spcAft>
              <a:spcPct val="35000"/>
            </a:spcAft>
            <a:buNone/>
          </a:pPr>
          <a:r>
            <a:rPr lang="fr-FR" sz="1600" b="1" kern="1200" dirty="0">
              <a:latin typeface="Verdana" panose="020B0604030504040204" pitchFamily="34" charset="0"/>
              <a:ea typeface="Verdana" panose="020B0604030504040204" pitchFamily="34" charset="0"/>
            </a:rPr>
            <a:t>Composante militaire</a:t>
          </a:r>
        </a:p>
      </dsp:txBody>
      <dsp:txXfrm>
        <a:off x="1559580" y="1128717"/>
        <a:ext cx="1476167" cy="1161232"/>
      </dsp:txXfrm>
    </dsp:sp>
    <dsp:sp modelId="{37672168-EAFC-46E3-8AF5-26587B7BD96D}">
      <dsp:nvSpPr>
        <dsp:cNvPr id="0" name=""/>
        <dsp:cNvSpPr/>
      </dsp:nvSpPr>
      <dsp:spPr>
        <a:xfrm>
          <a:off x="1116075" y="60384"/>
          <a:ext cx="4384812" cy="4384812"/>
        </a:xfrm>
        <a:prstGeom prst="circularArrow">
          <a:avLst>
            <a:gd name="adj1" fmla="val 5085"/>
            <a:gd name="adj2" fmla="val 327528"/>
            <a:gd name="adj3" fmla="val 1472472"/>
            <a:gd name="adj4" fmla="val 16199432"/>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3DB4E843-1A8C-4259-AB17-91653107A117}">
      <dsp:nvSpPr>
        <dsp:cNvPr id="0" name=""/>
        <dsp:cNvSpPr/>
      </dsp:nvSpPr>
      <dsp:spPr>
        <a:xfrm>
          <a:off x="1035395" y="199485"/>
          <a:ext cx="4384812" cy="4384812"/>
        </a:xfrm>
        <a:prstGeom prst="circularArrow">
          <a:avLst>
            <a:gd name="adj1" fmla="val 5085"/>
            <a:gd name="adj2" fmla="val 327528"/>
            <a:gd name="adj3" fmla="val 8671970"/>
            <a:gd name="adj4" fmla="val 1800502"/>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01F5DFBE-FF3D-47C8-9905-6DE7078B0F88}">
      <dsp:nvSpPr>
        <dsp:cNvPr id="0" name=""/>
        <dsp:cNvSpPr/>
      </dsp:nvSpPr>
      <dsp:spPr>
        <a:xfrm>
          <a:off x="943499" y="60384"/>
          <a:ext cx="4384812" cy="4384812"/>
        </a:xfrm>
        <a:prstGeom prst="circularArrow">
          <a:avLst>
            <a:gd name="adj1" fmla="val 5085"/>
            <a:gd name="adj2" fmla="val 327528"/>
            <a:gd name="adj3" fmla="val 15873039"/>
            <a:gd name="adj4" fmla="val 9000000"/>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D88C845-7246-407D-1934-022F03AF6E04}"/>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978334A9-F3EB-EC20-1CD2-715473F7AAF1}"/>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F0FBF99-D6BD-4A5B-8804-F0ABF2AAEA87}" type="datetimeFigureOut">
              <a:rPr lang="en-US" smtClean="0"/>
              <a:t>11/2/2025</a:t>
            </a:fld>
            <a:endParaRPr lang="en-US" dirty="0"/>
          </a:p>
        </p:txBody>
      </p:sp>
      <p:sp>
        <p:nvSpPr>
          <p:cNvPr id="4" name="Footer Placeholder 3">
            <a:extLst>
              <a:ext uri="{FF2B5EF4-FFF2-40B4-BE49-F238E27FC236}">
                <a16:creationId xmlns:a16="http://schemas.microsoft.com/office/drawing/2014/main" id="{1BDEE8B0-D768-BCCD-5FC1-3808A235EFD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Tree>
    <p:extLst>
      <p:ext uri="{BB962C8B-B14F-4D97-AF65-F5344CB8AC3E}">
        <p14:creationId xmlns:p14="http://schemas.microsoft.com/office/powerpoint/2010/main" val="224550071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E3BFF80-FAEE-440E-826B-5CC2D2B31D0E}" type="datetimeFigureOut">
              <a:rPr lang="en-US" smtClean="0"/>
              <a:t>11/2/2025</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8CF97C7-2C0D-4DC0-92D4-71B42A9A9F32}" type="slidenum">
              <a:rPr lang="en-US" smtClean="0"/>
              <a:t>‹#›</a:t>
            </a:fld>
            <a:endParaRPr lang="en-US" dirty="0"/>
          </a:p>
        </p:txBody>
      </p:sp>
    </p:spTree>
    <p:extLst>
      <p:ext uri="{BB962C8B-B14F-4D97-AF65-F5344CB8AC3E}">
        <p14:creationId xmlns:p14="http://schemas.microsoft.com/office/powerpoint/2010/main" val="27232956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8CF97C7-2C0D-4DC0-92D4-71B42A9A9F32}" type="slidenum">
              <a:rPr lang="en-US" smtClean="0"/>
              <a:t>0</a:t>
            </a:fld>
            <a:endParaRPr lang="en-US" dirty="0"/>
          </a:p>
        </p:txBody>
      </p:sp>
    </p:spTree>
    <p:extLst>
      <p:ext uri="{BB962C8B-B14F-4D97-AF65-F5344CB8AC3E}">
        <p14:creationId xmlns:p14="http://schemas.microsoft.com/office/powerpoint/2010/main" val="901580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8CF97C7-2C0D-4DC0-92D4-71B42A9A9F32}" type="slidenum">
              <a:rPr lang="en-US" smtClean="0"/>
              <a:t>28</a:t>
            </a:fld>
            <a:endParaRPr lang="en-US" dirty="0"/>
          </a:p>
        </p:txBody>
      </p:sp>
    </p:spTree>
    <p:extLst>
      <p:ext uri="{BB962C8B-B14F-4D97-AF65-F5344CB8AC3E}">
        <p14:creationId xmlns:p14="http://schemas.microsoft.com/office/powerpoint/2010/main" val="23150033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83656314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284E87CA-1A64-2644-7E72-40D785CA9F96}"/>
              </a:ext>
            </a:extLst>
          </p:cNvPr>
          <p:cNvSpPr txBox="1">
            <a:spLocks/>
          </p:cNvSpPr>
          <p:nvPr userDrawn="1"/>
        </p:nvSpPr>
        <p:spPr>
          <a:xfrm>
            <a:off x="838200" y="304005"/>
            <a:ext cx="10058400" cy="723901"/>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b="1" kern="1200">
                <a:solidFill>
                  <a:schemeClr val="tx1"/>
                </a:solidFill>
                <a:latin typeface="+mj-lt"/>
                <a:ea typeface="+mj-ea"/>
                <a:cs typeface="+mj-cs"/>
              </a:defRPr>
            </a:lvl1pPr>
          </a:lstStyle>
          <a:p>
            <a:pPr algn="l"/>
            <a:endParaRPr lang="en-US" sz="4000" dirty="0"/>
          </a:p>
        </p:txBody>
      </p:sp>
      <p:sp>
        <p:nvSpPr>
          <p:cNvPr id="3" name="Footer Placeholder 4">
            <a:extLst>
              <a:ext uri="{FF2B5EF4-FFF2-40B4-BE49-F238E27FC236}">
                <a16:creationId xmlns:a16="http://schemas.microsoft.com/office/drawing/2014/main" id="{00438824-C6C7-AAC4-42D2-8A6962AF160B}"/>
              </a:ext>
            </a:extLst>
          </p:cNvPr>
          <p:cNvSpPr txBox="1">
            <a:spLocks/>
          </p:cNvSpPr>
          <p:nvPr userDrawn="1"/>
        </p:nvSpPr>
        <p:spPr>
          <a:xfrm>
            <a:off x="838201" y="6444045"/>
            <a:ext cx="10613064" cy="288000"/>
          </a:xfrm>
          <a:prstGeom prst="rect">
            <a:avLst/>
          </a:prstGeom>
        </p:spPr>
        <p:txBody>
          <a:bodyPr vert="horz" lIns="91440" tIns="45720" rIns="91440" bIns="45720" rtlCol="0" anchor="ctr"/>
          <a:lstStyle>
            <a:defPPr>
              <a:defRPr lang="en-US"/>
            </a:defPPr>
            <a:lvl1pPr marL="0" algn="l" defTabSz="914400" rtl="0" eaLnBrk="1" latinLnBrk="0" hangingPunct="1">
              <a:defRPr sz="1100" b="1" kern="1200">
                <a:solidFill>
                  <a:schemeClr val="tx1"/>
                </a:solidFill>
                <a:latin typeface="Verdana" panose="020B0604030504040204" pitchFamily="34" charset="0"/>
                <a:ea typeface="Verdana" panose="020B0604030504040204" pitchFamily="34" charset="0"/>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fr-FR" sz="1100" noProof="0" dirty="0">
                <a:solidFill>
                  <a:schemeClr val="bg1">
                    <a:lumMod val="65000"/>
                  </a:schemeClr>
                </a:solidFill>
              </a:rPr>
              <a:t>MFBPD de l’ONU 2025									 Diapositive </a:t>
            </a:r>
            <a:fld id="{60323EB4-2EFA-49D3-81CD-1A9035A87ED7}" type="slidenum">
              <a:rPr lang="fr-FR" sz="1100" noProof="0" smtClean="0">
                <a:solidFill>
                  <a:schemeClr val="bg1">
                    <a:lumMod val="65000"/>
                  </a:schemeClr>
                </a:solidFill>
              </a:rPr>
              <a:pPr marL="0" marR="0" lvl="0" indent="0" algn="r" defTabSz="914400" rtl="0" eaLnBrk="1" fontAlgn="auto" latinLnBrk="0" hangingPunct="1">
                <a:lnSpc>
                  <a:spcPct val="100000"/>
                </a:lnSpc>
                <a:spcBef>
                  <a:spcPts val="0"/>
                </a:spcBef>
                <a:spcAft>
                  <a:spcPts val="0"/>
                </a:spcAft>
                <a:buClrTx/>
                <a:buSzTx/>
                <a:buFontTx/>
                <a:buNone/>
                <a:tabLst/>
                <a:defRPr/>
              </a:pPr>
              <a:t>‹#›</a:t>
            </a:fld>
            <a:endParaRPr lang="fr-FR" sz="1100" noProof="0" dirty="0">
              <a:solidFill>
                <a:schemeClr val="bg1">
                  <a:lumMod val="65000"/>
                </a:schemeClr>
              </a:solidFill>
            </a:endParaRPr>
          </a:p>
        </p:txBody>
      </p:sp>
      <p:pic>
        <p:nvPicPr>
          <p:cNvPr id="4" name="Picture 3" descr="A black background with a black square&#10;&#10;Description automatically generated with medium confidence">
            <a:extLst>
              <a:ext uri="{FF2B5EF4-FFF2-40B4-BE49-F238E27FC236}">
                <a16:creationId xmlns:a16="http://schemas.microsoft.com/office/drawing/2014/main" id="{55D5973D-5C60-406D-F114-AC52EFC98B7C}"/>
              </a:ext>
            </a:extLst>
          </p:cNvPr>
          <p:cNvPicPr>
            <a:picLocks noChangeAspect="1" noChangeArrowheads="1"/>
          </p:cNvPicPr>
          <p:nvPr userDrawn="1"/>
        </p:nvPicPr>
        <p:blipFill>
          <a:blip r:embed="rId3">
            <a:duotone>
              <a:schemeClr val="bg2">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10818451" y="125955"/>
            <a:ext cx="632813" cy="54000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78F5276E-5E41-C59F-C6D6-7E9116979AE3}"/>
              </a:ext>
            </a:extLst>
          </p:cNvPr>
          <p:cNvSpPr txBox="1"/>
          <p:nvPr userDrawn="1"/>
        </p:nvSpPr>
        <p:spPr>
          <a:xfrm>
            <a:off x="6062020" y="257455"/>
            <a:ext cx="4756431" cy="261610"/>
          </a:xfrm>
          <a:prstGeom prst="rect">
            <a:avLst/>
          </a:prstGeom>
          <a:noFill/>
        </p:spPr>
        <p:txBody>
          <a:bodyPr wrap="none" rtlCol="0">
            <a:spAutoFit/>
          </a:bodyPr>
          <a:lstStyle/>
          <a:p>
            <a:pPr algn="r"/>
            <a:r>
              <a:rPr lang="fr-FR" sz="1100" b="1" noProof="0" dirty="0">
                <a:solidFill>
                  <a:schemeClr val="bg1">
                    <a:lumMod val="65000"/>
                  </a:schemeClr>
                </a:solidFill>
                <a:latin typeface="Verdana" panose="020B0604030504040204" pitchFamily="34" charset="0"/>
                <a:ea typeface="Verdana" panose="020B0604030504040204" pitchFamily="34" charset="0"/>
              </a:rPr>
              <a:t>2.5 Protection contre la violence sexuelle liée aux conflits</a:t>
            </a:r>
          </a:p>
        </p:txBody>
      </p:sp>
    </p:spTree>
    <p:extLst>
      <p:ext uri="{BB962C8B-B14F-4D97-AF65-F5344CB8AC3E}">
        <p14:creationId xmlns:p14="http://schemas.microsoft.com/office/powerpoint/2010/main" val="4131813110"/>
      </p:ext>
    </p:extLst>
  </p:cSld>
  <p:clrMap bg1="lt1" tx1="dk1" bg2="lt2" tx2="dk2" accent1="accent1" accent2="accent2" accent3="accent3" accent4="accent4" accent5="accent5" accent6="accent6" hlink="hlink" folHlink="folHlink"/>
  <p:sldLayoutIdLst>
    <p:sldLayoutId id="2147483649" r:id="rId1"/>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6.xml"/><Relationship Id="rId1" Type="http://schemas.openxmlformats.org/officeDocument/2006/relationships/tags" Target="../tags/tag15.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8.xml"/><Relationship Id="rId1" Type="http://schemas.openxmlformats.org/officeDocument/2006/relationships/tags" Target="../tags/tag17.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0.xml"/><Relationship Id="rId1" Type="http://schemas.openxmlformats.org/officeDocument/2006/relationships/tags" Target="../tags/tag19.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2.xml"/><Relationship Id="rId1" Type="http://schemas.openxmlformats.org/officeDocument/2006/relationships/tags" Target="../tags/tag21.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4.xml"/><Relationship Id="rId1" Type="http://schemas.openxmlformats.org/officeDocument/2006/relationships/tags" Target="../tags/tag23.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6.xml"/><Relationship Id="rId1" Type="http://schemas.openxmlformats.org/officeDocument/2006/relationships/tags" Target="../tags/tag25.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8.xml"/><Relationship Id="rId1" Type="http://schemas.openxmlformats.org/officeDocument/2006/relationships/tags" Target="../tags/tag27.xml"/></Relationships>
</file>

<file path=ppt/slides/_rels/slide17.xml.rels><?xml version="1.0" encoding="UTF-8" standalone="yes"?>
<Relationships xmlns="http://schemas.openxmlformats.org/package/2006/relationships"><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tags" Target="../tags/tag29.xml"/><Relationship Id="rId5" Type="http://schemas.openxmlformats.org/officeDocument/2006/relationships/image" Target="../media/image3.png"/><Relationship Id="rId4"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33.xml"/><Relationship Id="rId1" Type="http://schemas.openxmlformats.org/officeDocument/2006/relationships/tags" Target="../tags/tag32.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35.xml"/><Relationship Id="rId1" Type="http://schemas.openxmlformats.org/officeDocument/2006/relationships/tags" Target="../tags/tag34.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8" Type="http://schemas.openxmlformats.org/officeDocument/2006/relationships/tags" Target="../tags/tag43.xml"/><Relationship Id="rId13" Type="http://schemas.openxmlformats.org/officeDocument/2006/relationships/tags" Target="../tags/tag48.xml"/><Relationship Id="rId3" Type="http://schemas.openxmlformats.org/officeDocument/2006/relationships/tags" Target="../tags/tag38.xml"/><Relationship Id="rId7" Type="http://schemas.openxmlformats.org/officeDocument/2006/relationships/tags" Target="../tags/tag42.xml"/><Relationship Id="rId12" Type="http://schemas.openxmlformats.org/officeDocument/2006/relationships/tags" Target="../tags/tag47.xml"/><Relationship Id="rId2" Type="http://schemas.openxmlformats.org/officeDocument/2006/relationships/tags" Target="../tags/tag37.xml"/><Relationship Id="rId1" Type="http://schemas.openxmlformats.org/officeDocument/2006/relationships/tags" Target="../tags/tag36.xml"/><Relationship Id="rId6" Type="http://schemas.openxmlformats.org/officeDocument/2006/relationships/tags" Target="../tags/tag41.xml"/><Relationship Id="rId11" Type="http://schemas.openxmlformats.org/officeDocument/2006/relationships/tags" Target="../tags/tag46.xml"/><Relationship Id="rId5" Type="http://schemas.openxmlformats.org/officeDocument/2006/relationships/tags" Target="../tags/tag40.xml"/><Relationship Id="rId15" Type="http://schemas.openxmlformats.org/officeDocument/2006/relationships/slideLayout" Target="../slideLayouts/slideLayout1.xml"/><Relationship Id="rId10" Type="http://schemas.openxmlformats.org/officeDocument/2006/relationships/tags" Target="../tags/tag45.xml"/><Relationship Id="rId4" Type="http://schemas.openxmlformats.org/officeDocument/2006/relationships/tags" Target="../tags/tag39.xml"/><Relationship Id="rId9" Type="http://schemas.openxmlformats.org/officeDocument/2006/relationships/tags" Target="../tags/tag44.xml"/><Relationship Id="rId14" Type="http://schemas.openxmlformats.org/officeDocument/2006/relationships/tags" Target="../tags/tag49.xml"/></Relationships>
</file>

<file path=ppt/slides/_rels/slide21.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slideLayout" Target="../slideLayouts/slideLayout1.xml"/><Relationship Id="rId7" Type="http://schemas.openxmlformats.org/officeDocument/2006/relationships/diagramColors" Target="../diagrams/colors1.xml"/><Relationship Id="rId2" Type="http://schemas.openxmlformats.org/officeDocument/2006/relationships/tags" Target="../tags/tag51.xml"/><Relationship Id="rId1" Type="http://schemas.openxmlformats.org/officeDocument/2006/relationships/tags" Target="../tags/tag50.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53.xml"/><Relationship Id="rId1" Type="http://schemas.openxmlformats.org/officeDocument/2006/relationships/tags" Target="../tags/tag52.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55.xml"/><Relationship Id="rId1" Type="http://schemas.openxmlformats.org/officeDocument/2006/relationships/tags" Target="../tags/tag54.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57.xml"/><Relationship Id="rId1" Type="http://schemas.openxmlformats.org/officeDocument/2006/relationships/tags" Target="../tags/tag56.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59.xml"/><Relationship Id="rId1" Type="http://schemas.openxmlformats.org/officeDocument/2006/relationships/tags" Target="../tags/tag58.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1.xml"/><Relationship Id="rId1" Type="http://schemas.openxmlformats.org/officeDocument/2006/relationships/tags" Target="../tags/tag60.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3.xml"/><Relationship Id="rId1" Type="http://schemas.openxmlformats.org/officeDocument/2006/relationships/tags" Target="../tags/tag62.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5.xml"/><Relationship Id="rId1" Type="http://schemas.openxmlformats.org/officeDocument/2006/relationships/tags" Target="../tags/tag64.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tags" Target="../tags/tag66.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3.xml"/></Relationships>
</file>

<file path=ppt/slides/_rels/slide30.xml.rels><?xml version="1.0" encoding="UTF-8" standalone="yes"?>
<Relationships xmlns="http://schemas.openxmlformats.org/package/2006/relationships"><Relationship Id="rId3" Type="http://schemas.openxmlformats.org/officeDocument/2006/relationships/video" Target="../media/media2.mp4"/><Relationship Id="rId2" Type="http://schemas.microsoft.com/office/2007/relationships/media" Target="../media/media2.mp4"/><Relationship Id="rId1" Type="http://schemas.openxmlformats.org/officeDocument/2006/relationships/tags" Target="../tags/tag67.xml"/><Relationship Id="rId6" Type="http://schemas.openxmlformats.org/officeDocument/2006/relationships/image" Target="../media/image4.png"/><Relationship Id="rId5" Type="http://schemas.openxmlformats.org/officeDocument/2006/relationships/slideLayout" Target="../slideLayouts/slideLayout1.xml"/><Relationship Id="rId4" Type="http://schemas.openxmlformats.org/officeDocument/2006/relationships/tags" Target="../tags/tag68.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4.xml"/></Relationships>
</file>

<file path=ppt/slides/_rels/slide5.xml.rels><?xml version="1.0" encoding="UTF-8" standalone="yes"?>
<Relationships xmlns="http://schemas.openxmlformats.org/package/2006/relationships"><Relationship Id="rId3" Type="http://schemas.openxmlformats.org/officeDocument/2006/relationships/video" Target="../media/media1.mp4"/><Relationship Id="rId2" Type="http://schemas.microsoft.com/office/2007/relationships/media" Target="../media/media1.mp4"/><Relationship Id="rId1" Type="http://schemas.openxmlformats.org/officeDocument/2006/relationships/tags" Target="../tags/tag5.xml"/><Relationship Id="rId6" Type="http://schemas.openxmlformats.org/officeDocument/2006/relationships/image" Target="../media/image2.png"/><Relationship Id="rId5" Type="http://schemas.openxmlformats.org/officeDocument/2006/relationships/slideLayout" Target="../slideLayouts/slideLayout1.xml"/><Relationship Id="rId4" Type="http://schemas.openxmlformats.org/officeDocument/2006/relationships/tags" Target="../tags/tag6.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8.xml"/><Relationship Id="rId1" Type="http://schemas.openxmlformats.org/officeDocument/2006/relationships/tags" Target="../tags/tag7.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0.xml"/><Relationship Id="rId1" Type="http://schemas.openxmlformats.org/officeDocument/2006/relationships/tags" Target="../tags/tag9.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2.xml"/><Relationship Id="rId1" Type="http://schemas.openxmlformats.org/officeDocument/2006/relationships/tags" Target="../tags/tag11.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4.xml"/><Relationship Id="rId1" Type="http://schemas.openxmlformats.org/officeDocument/2006/relationships/tags" Target="../tags/tag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00365FD-D62B-D812-DB7D-FABDBBC5B2D4}"/>
              </a:ext>
            </a:extLst>
          </p:cNvPr>
          <p:cNvSpPr txBox="1"/>
          <p:nvPr>
            <p:custDataLst>
              <p:tags r:id="rId1"/>
            </p:custDataLst>
          </p:nvPr>
        </p:nvSpPr>
        <p:spPr>
          <a:xfrm>
            <a:off x="1524000" y="2136339"/>
            <a:ext cx="9144000" cy="2585323"/>
          </a:xfrm>
          <a:prstGeom prst="rect">
            <a:avLst/>
          </a:prstGeom>
          <a:noFill/>
        </p:spPr>
        <p:txBody>
          <a:bodyPr wrap="square" anchor="ctr">
            <a:spAutoFit/>
          </a:bodyPr>
          <a:lstStyle/>
          <a:p>
            <a:pPr marL="0" marR="0" algn="ctr">
              <a:spcBef>
                <a:spcPts val="600"/>
              </a:spcBef>
              <a:spcAft>
                <a:spcPts val="600"/>
              </a:spcAft>
            </a:pPr>
            <a:r>
              <a:rPr lang="fr-FR" sz="5400" b="1" dirty="0">
                <a:solidFill>
                  <a:srgbClr val="0055A5"/>
                </a:solidFill>
                <a:latin typeface="Verdana" panose="020B0604030504040204" pitchFamily="34" charset="0"/>
                <a:ea typeface="Verdana" panose="020B0604030504040204" pitchFamily="34" charset="0"/>
                <a:cs typeface="Aptos" panose="020B0004020202020204" pitchFamily="34" charset="0"/>
              </a:rPr>
              <a:t>2.5 Protection contre la violence sexuelle liée aux conflits</a:t>
            </a:r>
          </a:p>
        </p:txBody>
      </p:sp>
    </p:spTree>
    <p:extLst>
      <p:ext uri="{BB962C8B-B14F-4D97-AF65-F5344CB8AC3E}">
        <p14:creationId xmlns:p14="http://schemas.microsoft.com/office/powerpoint/2010/main" val="78322426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2536914-2D03-9811-F3A6-524399D05BA0}"/>
              </a:ext>
            </a:extLst>
          </p:cNvPr>
          <p:cNvSpPr txBox="1"/>
          <p:nvPr>
            <p:custDataLst>
              <p:tags r:id="rId1"/>
            </p:custDataLst>
          </p:nvPr>
        </p:nvSpPr>
        <p:spPr>
          <a:xfrm>
            <a:off x="1245108" y="725910"/>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Réalités sur le terrain</a:t>
            </a:r>
          </a:p>
        </p:txBody>
      </p:sp>
      <p:sp>
        <p:nvSpPr>
          <p:cNvPr id="4" name="TextBox 3">
            <a:extLst>
              <a:ext uri="{FF2B5EF4-FFF2-40B4-BE49-F238E27FC236}">
                <a16:creationId xmlns:a16="http://schemas.microsoft.com/office/drawing/2014/main" id="{B4B6B42C-A005-ADA7-E143-907A698AB400}"/>
              </a:ext>
            </a:extLst>
          </p:cNvPr>
          <p:cNvSpPr txBox="1"/>
          <p:nvPr>
            <p:custDataLst>
              <p:tags r:id="rId2"/>
            </p:custDataLst>
          </p:nvPr>
        </p:nvSpPr>
        <p:spPr>
          <a:xfrm>
            <a:off x="1595999" y="2074783"/>
            <a:ext cx="9000000" cy="270843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R="0" lvl="0">
              <a:spcBef>
                <a:spcPts val="600"/>
              </a:spcBef>
              <a:spcAft>
                <a:spcPts val="600"/>
              </a:spcAft>
            </a:pPr>
            <a:r>
              <a:rPr lang="fr-FR" sz="2000" b="1" dirty="0">
                <a:solidFill>
                  <a:srgbClr val="000000"/>
                </a:solidFill>
                <a:latin typeface="Verdana"/>
                <a:ea typeface="Verdana"/>
                <a:cs typeface="Arial"/>
              </a:rPr>
              <a:t>Ce que les agents de maintien de la paix doivent surveiller :</a:t>
            </a:r>
          </a:p>
          <a:p>
            <a:pPr marL="342900" indent="-342900">
              <a:spcBef>
                <a:spcPts val="600"/>
              </a:spcBef>
              <a:spcAft>
                <a:spcPts val="600"/>
              </a:spcAft>
              <a:buFont typeface="Arial" panose="020B0604020202020204" pitchFamily="34" charset="0"/>
              <a:buChar char="•"/>
            </a:pPr>
            <a:r>
              <a:rPr lang="fr-FR" sz="2000" dirty="0">
                <a:latin typeface="Verdana"/>
                <a:ea typeface="Verdana"/>
                <a:cs typeface="Arial"/>
              </a:rPr>
              <a:t>Les civils exposés à des risques particuliers </a:t>
            </a:r>
          </a:p>
          <a:p>
            <a:pPr marL="342900" marR="0" lvl="0" indent="-342900">
              <a:spcBef>
                <a:spcPts val="600"/>
              </a:spcBef>
              <a:spcAft>
                <a:spcPts val="600"/>
              </a:spcAft>
              <a:buFont typeface="Arial" panose="020B0604020202020204" pitchFamily="34" charset="0"/>
              <a:buChar char="•"/>
            </a:pPr>
            <a:r>
              <a:rPr lang="fr-FR" sz="2000" dirty="0">
                <a:latin typeface="Verdana"/>
                <a:ea typeface="Verdana"/>
                <a:cs typeface="Arial"/>
              </a:rPr>
              <a:t>Les situations qui aggravent la vulnérabilité</a:t>
            </a:r>
          </a:p>
          <a:p>
            <a:pPr marL="342900" marR="0" lvl="0" indent="-342900">
              <a:spcBef>
                <a:spcPts val="600"/>
              </a:spcBef>
              <a:spcAft>
                <a:spcPts val="600"/>
              </a:spcAft>
              <a:buFont typeface="Arial" panose="020B0604020202020204" pitchFamily="34" charset="0"/>
              <a:buChar char="•"/>
            </a:pPr>
            <a:r>
              <a:rPr lang="fr-FR" sz="2000" dirty="0">
                <a:latin typeface="Verdana"/>
                <a:ea typeface="Verdana"/>
                <a:cs typeface="Arial"/>
              </a:rPr>
              <a:t>Les auteurs de VSLC</a:t>
            </a:r>
          </a:p>
          <a:p>
            <a:pPr marL="342900" marR="0" lvl="0" indent="-342900">
              <a:spcBef>
                <a:spcPts val="600"/>
              </a:spcBef>
              <a:spcAft>
                <a:spcPts val="600"/>
              </a:spcAft>
              <a:buFont typeface="Arial" panose="020B0604020202020204" pitchFamily="34" charset="0"/>
              <a:buChar char="•"/>
            </a:pPr>
            <a:r>
              <a:rPr lang="fr-FR" sz="2000" dirty="0">
                <a:latin typeface="Verdana"/>
                <a:ea typeface="Verdana"/>
                <a:cs typeface="Arial"/>
              </a:rPr>
              <a:t>Les capacités des auteurs à mettre leurs menaces à exécution</a:t>
            </a:r>
          </a:p>
          <a:p>
            <a:pPr marL="342900" marR="0" lvl="0" indent="-342900">
              <a:spcBef>
                <a:spcPts val="600"/>
              </a:spcBef>
              <a:spcAft>
                <a:spcPts val="600"/>
              </a:spcAft>
              <a:buFont typeface="Arial" panose="020B0604020202020204" pitchFamily="34" charset="0"/>
              <a:buChar char="•"/>
            </a:pPr>
            <a:r>
              <a:rPr lang="fr-FR" sz="2000" dirty="0">
                <a:latin typeface="Verdana"/>
                <a:ea typeface="Verdana"/>
                <a:cs typeface="Arial"/>
              </a:rPr>
              <a:t>Les stratégies de protection des communautés locales</a:t>
            </a:r>
          </a:p>
        </p:txBody>
      </p:sp>
    </p:spTree>
    <p:extLst>
      <p:ext uri="{BB962C8B-B14F-4D97-AF65-F5344CB8AC3E}">
        <p14:creationId xmlns:p14="http://schemas.microsoft.com/office/powerpoint/2010/main" val="289912452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1BF7FD4-6D79-C949-3476-8F069337B195}"/>
              </a:ext>
            </a:extLst>
          </p:cNvPr>
          <p:cNvSpPr txBox="1"/>
          <p:nvPr>
            <p:custDataLst>
              <p:tags r:id="rId1"/>
            </p:custDataLst>
          </p:nvPr>
        </p:nvSpPr>
        <p:spPr>
          <a:xfrm>
            <a:off x="1245108" y="735637"/>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Cadre juridique et résolutions du Conseil de sécurité</a:t>
            </a:r>
          </a:p>
        </p:txBody>
      </p:sp>
      <p:sp>
        <p:nvSpPr>
          <p:cNvPr id="4" name="TextBox 3">
            <a:extLst>
              <a:ext uri="{FF2B5EF4-FFF2-40B4-BE49-F238E27FC236}">
                <a16:creationId xmlns:a16="http://schemas.microsoft.com/office/drawing/2014/main" id="{A8E97C6E-076D-8733-E86D-AECD731F5E0F}"/>
              </a:ext>
            </a:extLst>
          </p:cNvPr>
          <p:cNvSpPr txBox="1"/>
          <p:nvPr>
            <p:custDataLst>
              <p:tags r:id="rId2"/>
            </p:custDataLst>
          </p:nvPr>
        </p:nvSpPr>
        <p:spPr>
          <a:xfrm>
            <a:off x="1598645" y="1438354"/>
            <a:ext cx="9000000" cy="30162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spcBef>
                <a:spcPts val="600"/>
              </a:spcBef>
              <a:spcAft>
                <a:spcPts val="600"/>
              </a:spcAft>
              <a:buFont typeface="Arial" panose="020B0604020202020204" pitchFamily="34" charset="0"/>
              <a:buChar char="•"/>
            </a:pPr>
            <a:r>
              <a:rPr lang="fr-FR" sz="2000" dirty="0">
                <a:latin typeface="Verdana"/>
                <a:ea typeface="Verdana"/>
              </a:rPr>
              <a:t>La VSLC viole le droit international humanitaire, les droits humains et le droit pénal</a:t>
            </a:r>
          </a:p>
          <a:p>
            <a:pPr marL="285750" indent="-285750">
              <a:spcBef>
                <a:spcPts val="600"/>
              </a:spcBef>
              <a:spcAft>
                <a:spcPts val="600"/>
              </a:spcAft>
              <a:buFont typeface="Arial" panose="020B0604020202020204" pitchFamily="34" charset="0"/>
              <a:buChar char="•"/>
            </a:pPr>
            <a:r>
              <a:rPr lang="fr-FR" sz="2000" dirty="0">
                <a:latin typeface="Verdana"/>
                <a:ea typeface="Verdana"/>
              </a:rPr>
              <a:t>De nombreuses lois nationales font également de la VSLC un crime</a:t>
            </a:r>
          </a:p>
          <a:p>
            <a:pPr marL="285750" indent="-285750">
              <a:spcBef>
                <a:spcPts val="600"/>
              </a:spcBef>
              <a:spcAft>
                <a:spcPts val="600"/>
              </a:spcAft>
              <a:buFont typeface="Arial" panose="020B0604020202020204" pitchFamily="34" charset="0"/>
              <a:buChar char="•"/>
            </a:pPr>
            <a:r>
              <a:rPr lang="fr-FR" sz="2000" dirty="0">
                <a:latin typeface="Verdana"/>
                <a:ea typeface="Verdana"/>
              </a:rPr>
              <a:t>Les résolutions du Conseil de sécurité reconnaissent que la VSLC constitue une menace pour la paix et la sécurité internationales et un obstacle au rétablissement de la paix</a:t>
            </a:r>
          </a:p>
          <a:p>
            <a:pPr marL="285750" indent="-285750">
              <a:spcBef>
                <a:spcPts val="600"/>
              </a:spcBef>
              <a:spcAft>
                <a:spcPts val="600"/>
              </a:spcAft>
              <a:buFont typeface="Arial" panose="020B0604020202020204" pitchFamily="34" charset="0"/>
              <a:buChar char="•"/>
            </a:pPr>
            <a:r>
              <a:rPr lang="fr-FR" sz="2000" dirty="0">
                <a:latin typeface="Verdana"/>
                <a:ea typeface="Verdana"/>
              </a:rPr>
              <a:t>Les résolutions du Conseil de sécurité guident les missions de l’ONU dans l’opérationnalisation des efforts de lutte contre la VSLC</a:t>
            </a:r>
          </a:p>
        </p:txBody>
      </p:sp>
    </p:spTree>
    <p:extLst>
      <p:ext uri="{BB962C8B-B14F-4D97-AF65-F5344CB8AC3E}">
        <p14:creationId xmlns:p14="http://schemas.microsoft.com/office/powerpoint/2010/main" val="345368927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FEF32F37-9851-F346-F497-01D46EA16F9F}"/>
              </a:ext>
            </a:extLst>
          </p:cNvPr>
          <p:cNvSpPr txBox="1"/>
          <p:nvPr>
            <p:custDataLst>
              <p:tags r:id="rId1"/>
            </p:custDataLst>
          </p:nvPr>
        </p:nvSpPr>
        <p:spPr>
          <a:xfrm>
            <a:off x="1598645" y="1438354"/>
            <a:ext cx="9000000" cy="393954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R="0">
              <a:spcBef>
                <a:spcPts val="600"/>
              </a:spcBef>
              <a:spcAft>
                <a:spcPts val="600"/>
              </a:spcAft>
            </a:pPr>
            <a:r>
              <a:rPr lang="fr-FR" sz="2000" b="1" dirty="0">
                <a:solidFill>
                  <a:srgbClr val="000000"/>
                </a:solidFill>
                <a:effectLst/>
                <a:latin typeface="Verdana"/>
                <a:ea typeface="Calibri"/>
                <a:cs typeface="Arial"/>
              </a:rPr>
              <a:t>Les missions de l’ONU doivent adhérer strictement aux principes directeurs sur la VSLC et les mettre en œuvre</a:t>
            </a:r>
            <a:r>
              <a:rPr lang="fr-FR" sz="2000" b="1" dirty="0">
                <a:solidFill>
                  <a:srgbClr val="000000"/>
                </a:solidFill>
                <a:latin typeface="Verdana"/>
                <a:ea typeface="Calibri"/>
                <a:cs typeface="Arial"/>
              </a:rPr>
              <a:t>:</a:t>
            </a:r>
          </a:p>
          <a:p>
            <a:pPr marL="342900" marR="0" indent="-342900">
              <a:spcBef>
                <a:spcPts val="600"/>
              </a:spcBef>
              <a:spcAft>
                <a:spcPts val="600"/>
              </a:spcAft>
              <a:buFont typeface="Arial" panose="020B0604020202020204" pitchFamily="34" charset="0"/>
              <a:buChar char="•"/>
            </a:pPr>
            <a:r>
              <a:rPr lang="fr-FR" sz="2000" dirty="0">
                <a:solidFill>
                  <a:srgbClr val="000000"/>
                </a:solidFill>
                <a:effectLst/>
                <a:latin typeface="Verdana"/>
                <a:ea typeface="Calibri"/>
                <a:cs typeface="Arial"/>
              </a:rPr>
              <a:t>Appliquer le principe « ne pas nuire »</a:t>
            </a:r>
          </a:p>
          <a:p>
            <a:pPr marL="342900" marR="0" indent="-342900">
              <a:spcBef>
                <a:spcPts val="600"/>
              </a:spcBef>
              <a:spcAft>
                <a:spcPts val="600"/>
              </a:spcAft>
              <a:buFont typeface="Arial" panose="020B0604020202020204" pitchFamily="34" charset="0"/>
              <a:buChar char="•"/>
            </a:pPr>
            <a:r>
              <a:rPr lang="fr-FR" sz="2000" dirty="0">
                <a:solidFill>
                  <a:srgbClr val="000000"/>
                </a:solidFill>
                <a:latin typeface="Verdana"/>
                <a:ea typeface="Verdana"/>
                <a:cs typeface="Arial"/>
              </a:rPr>
              <a:t>Confidentialité</a:t>
            </a:r>
          </a:p>
          <a:p>
            <a:pPr marL="342900" marR="0" indent="-342900">
              <a:spcBef>
                <a:spcPts val="600"/>
              </a:spcBef>
              <a:spcAft>
                <a:spcPts val="600"/>
              </a:spcAft>
              <a:buFont typeface="Arial" panose="020B0604020202020204" pitchFamily="34" charset="0"/>
              <a:buChar char="•"/>
            </a:pPr>
            <a:r>
              <a:rPr lang="fr-FR" sz="2000" dirty="0">
                <a:solidFill>
                  <a:srgbClr val="000000"/>
                </a:solidFill>
                <a:latin typeface="Verdana"/>
                <a:ea typeface="Verdana"/>
                <a:cs typeface="Arial"/>
              </a:rPr>
              <a:t>Consentement éclairé</a:t>
            </a:r>
          </a:p>
          <a:p>
            <a:pPr marL="342900" marR="0" indent="-342900">
              <a:spcBef>
                <a:spcPts val="600"/>
              </a:spcBef>
              <a:spcAft>
                <a:spcPts val="600"/>
              </a:spcAft>
              <a:buFont typeface="Arial" panose="020B0604020202020204" pitchFamily="34" charset="0"/>
              <a:buChar char="•"/>
            </a:pPr>
            <a:r>
              <a:rPr lang="fr-FR" sz="2000" dirty="0">
                <a:solidFill>
                  <a:srgbClr val="000000"/>
                </a:solidFill>
                <a:latin typeface="Verdana"/>
                <a:ea typeface="Verdana"/>
                <a:cs typeface="Arial"/>
              </a:rPr>
              <a:t>Sensibilité au genre</a:t>
            </a:r>
          </a:p>
          <a:p>
            <a:pPr marL="342900" marR="0" indent="-342900">
              <a:spcBef>
                <a:spcPts val="600"/>
              </a:spcBef>
              <a:spcAft>
                <a:spcPts val="600"/>
              </a:spcAft>
              <a:buFont typeface="Arial" panose="020B0604020202020204" pitchFamily="34" charset="0"/>
              <a:buChar char="•"/>
            </a:pPr>
            <a:r>
              <a:rPr lang="fr-FR" sz="2000" dirty="0">
                <a:solidFill>
                  <a:srgbClr val="000000"/>
                </a:solidFill>
                <a:latin typeface="Verdana"/>
                <a:ea typeface="Verdana"/>
                <a:cs typeface="Arial"/>
              </a:rPr>
              <a:t>Approche axée sur la victime / le survivant</a:t>
            </a:r>
          </a:p>
          <a:p>
            <a:pPr marL="342900" marR="0" indent="-342900">
              <a:spcBef>
                <a:spcPts val="600"/>
              </a:spcBef>
              <a:spcAft>
                <a:spcPts val="600"/>
              </a:spcAft>
              <a:buFont typeface="Arial" panose="020B0604020202020204" pitchFamily="34" charset="0"/>
              <a:buChar char="•"/>
            </a:pPr>
            <a:r>
              <a:rPr lang="fr-FR" sz="2000" dirty="0">
                <a:solidFill>
                  <a:srgbClr val="000000"/>
                </a:solidFill>
                <a:latin typeface="Verdana"/>
                <a:ea typeface="Verdana"/>
                <a:cs typeface="Arial"/>
              </a:rPr>
              <a:t>Agir dans l’intérêt de l’enfant</a:t>
            </a:r>
          </a:p>
          <a:p>
            <a:pPr marL="342900" marR="0" indent="-342900">
              <a:spcBef>
                <a:spcPts val="600"/>
              </a:spcBef>
              <a:spcAft>
                <a:spcPts val="600"/>
              </a:spcAft>
              <a:buFont typeface="Arial" panose="020B0604020202020204" pitchFamily="34" charset="0"/>
              <a:buChar char="•"/>
            </a:pPr>
            <a:endParaRPr lang="en-GB" sz="2000" dirty="0">
              <a:latin typeface="Verdana"/>
              <a:ea typeface="Verdana"/>
            </a:endParaRPr>
          </a:p>
        </p:txBody>
      </p:sp>
      <p:sp>
        <p:nvSpPr>
          <p:cNvPr id="7" name="TextBox 6">
            <a:extLst>
              <a:ext uri="{FF2B5EF4-FFF2-40B4-BE49-F238E27FC236}">
                <a16:creationId xmlns:a16="http://schemas.microsoft.com/office/drawing/2014/main" id="{67C07078-4129-CB0B-9CEB-E7063622A79B}"/>
              </a:ext>
            </a:extLst>
          </p:cNvPr>
          <p:cNvSpPr txBox="1"/>
          <p:nvPr>
            <p:custDataLst>
              <p:tags r:id="rId2"/>
            </p:custDataLst>
          </p:nvPr>
        </p:nvSpPr>
        <p:spPr>
          <a:xfrm>
            <a:off x="1245108" y="725910"/>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Principes directeurs de la politique et de l’approche de l’ONU</a:t>
            </a:r>
          </a:p>
        </p:txBody>
      </p:sp>
    </p:spTree>
    <p:extLst>
      <p:ext uri="{BB962C8B-B14F-4D97-AF65-F5344CB8AC3E}">
        <p14:creationId xmlns:p14="http://schemas.microsoft.com/office/powerpoint/2010/main" val="25882581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FEF32F37-9851-F346-F497-01D46EA16F9F}"/>
              </a:ext>
            </a:extLst>
          </p:cNvPr>
          <p:cNvSpPr txBox="1"/>
          <p:nvPr>
            <p:custDataLst>
              <p:tags r:id="rId1"/>
            </p:custDataLst>
          </p:nvPr>
        </p:nvSpPr>
        <p:spPr>
          <a:xfrm>
            <a:off x="1598645" y="1438354"/>
            <a:ext cx="9000000" cy="255454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R="0">
              <a:spcBef>
                <a:spcPts val="600"/>
              </a:spcBef>
              <a:spcAft>
                <a:spcPts val="600"/>
              </a:spcAft>
            </a:pPr>
            <a:r>
              <a:rPr lang="fr-FR" sz="2000" b="1" dirty="0">
                <a:solidFill>
                  <a:srgbClr val="000000"/>
                </a:solidFill>
                <a:effectLst/>
                <a:latin typeface="Verdana" panose="020B0604030504040204" pitchFamily="34" charset="0"/>
                <a:ea typeface="Calibri" panose="020F0502020204030204" pitchFamily="34" charset="0"/>
                <a:cs typeface="Arial" panose="020B0604020202020204" pitchFamily="34" charset="0"/>
              </a:rPr>
              <a:t>La VSLC est un mandat transversal qui recoupe d’autres tâches de mandats confiés aux missions de l’ONU :</a:t>
            </a:r>
          </a:p>
          <a:p>
            <a:pPr marL="342900" indent="-342900">
              <a:spcBef>
                <a:spcPts val="600"/>
              </a:spcBef>
              <a:spcAft>
                <a:spcPts val="600"/>
              </a:spcAft>
              <a:buFont typeface="Arial" panose="020B0604020202020204" pitchFamily="34" charset="0"/>
              <a:buChar char="•"/>
            </a:pPr>
            <a:r>
              <a:rPr lang="fr-FR" sz="2000" dirty="0">
                <a:solidFill>
                  <a:srgbClr val="000000"/>
                </a:solidFill>
                <a:effectLst/>
                <a:latin typeface="Verdana"/>
                <a:ea typeface="Calibri"/>
                <a:cs typeface="Arial"/>
              </a:rPr>
              <a:t>Mandat </a:t>
            </a:r>
            <a:r>
              <a:rPr lang="fr-FR" sz="2000" dirty="0">
                <a:solidFill>
                  <a:srgbClr val="000000"/>
                </a:solidFill>
                <a:latin typeface="Verdana"/>
                <a:ea typeface="Calibri"/>
                <a:cs typeface="Arial"/>
              </a:rPr>
              <a:t>relatif aux droits humains</a:t>
            </a:r>
          </a:p>
          <a:p>
            <a:pPr marL="342900" indent="-342900">
              <a:spcBef>
                <a:spcPts val="600"/>
              </a:spcBef>
              <a:spcAft>
                <a:spcPts val="600"/>
              </a:spcAft>
              <a:buFont typeface="Arial" panose="020B0604020202020204" pitchFamily="34" charset="0"/>
              <a:buChar char="•"/>
            </a:pPr>
            <a:r>
              <a:rPr lang="fr-FR" sz="2000" dirty="0">
                <a:solidFill>
                  <a:srgbClr val="000000"/>
                </a:solidFill>
                <a:latin typeface="Verdana"/>
                <a:ea typeface="Calibri"/>
                <a:cs typeface="Arial"/>
              </a:rPr>
              <a:t>Mandat relatif à la protection des civils</a:t>
            </a:r>
          </a:p>
          <a:p>
            <a:pPr marL="342900" indent="-342900">
              <a:spcBef>
                <a:spcPts val="600"/>
              </a:spcBef>
              <a:spcAft>
                <a:spcPts val="600"/>
              </a:spcAft>
              <a:buFont typeface="Arial" panose="020B0604020202020204" pitchFamily="34" charset="0"/>
              <a:buChar char="•"/>
            </a:pPr>
            <a:r>
              <a:rPr lang="fr-FR" sz="2000" dirty="0">
                <a:solidFill>
                  <a:srgbClr val="000000"/>
                </a:solidFill>
                <a:effectLst/>
                <a:latin typeface="Verdana"/>
                <a:ea typeface="Calibri"/>
                <a:cs typeface="Arial"/>
              </a:rPr>
              <a:t>Mandat </a:t>
            </a:r>
            <a:r>
              <a:rPr lang="fr-FR" sz="2000" dirty="0">
                <a:solidFill>
                  <a:srgbClr val="000000"/>
                </a:solidFill>
                <a:latin typeface="Verdana"/>
                <a:ea typeface="Calibri"/>
                <a:cs typeface="Arial"/>
              </a:rPr>
              <a:t>relatif à la protection de l’enfance</a:t>
            </a:r>
          </a:p>
          <a:p>
            <a:pPr marL="342900" indent="-342900">
              <a:spcBef>
                <a:spcPts val="600"/>
              </a:spcBef>
              <a:spcAft>
                <a:spcPts val="600"/>
              </a:spcAft>
              <a:buFont typeface="Arial" panose="020B0604020202020204" pitchFamily="34" charset="0"/>
              <a:buChar char="•"/>
            </a:pPr>
            <a:r>
              <a:rPr lang="fr-FR" sz="2000" dirty="0">
                <a:solidFill>
                  <a:srgbClr val="000000"/>
                </a:solidFill>
                <a:latin typeface="Verdana"/>
                <a:ea typeface="Verdana"/>
                <a:cs typeface="Arial"/>
              </a:rPr>
              <a:t>Agenda Femmes, paix et sécurité (FPS)</a:t>
            </a:r>
          </a:p>
        </p:txBody>
      </p:sp>
      <p:sp>
        <p:nvSpPr>
          <p:cNvPr id="7" name="TextBox 6">
            <a:extLst>
              <a:ext uri="{FF2B5EF4-FFF2-40B4-BE49-F238E27FC236}">
                <a16:creationId xmlns:a16="http://schemas.microsoft.com/office/drawing/2014/main" id="{67C07078-4129-CB0B-9CEB-E7063622A79B}"/>
              </a:ext>
            </a:extLst>
          </p:cNvPr>
          <p:cNvSpPr txBox="1"/>
          <p:nvPr>
            <p:custDataLst>
              <p:tags r:id="rId2"/>
            </p:custDataLst>
          </p:nvPr>
        </p:nvSpPr>
        <p:spPr>
          <a:xfrm>
            <a:off x="1245108" y="725910"/>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Chevauchements et complémentarité</a:t>
            </a:r>
          </a:p>
        </p:txBody>
      </p:sp>
    </p:spTree>
    <p:extLst>
      <p:ext uri="{BB962C8B-B14F-4D97-AF65-F5344CB8AC3E}">
        <p14:creationId xmlns:p14="http://schemas.microsoft.com/office/powerpoint/2010/main" val="4108428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31D9A2BC-80DE-E163-6786-6AC4E2B0025C}"/>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EA38B26F-9D8D-A238-20E1-3A10DCA7C88C}"/>
              </a:ext>
            </a:extLst>
          </p:cNvPr>
          <p:cNvSpPr txBox="1"/>
          <p:nvPr>
            <p:custDataLst>
              <p:tags r:id="rId1"/>
            </p:custDataLst>
          </p:nvPr>
        </p:nvSpPr>
        <p:spPr>
          <a:xfrm>
            <a:off x="1166648" y="1427844"/>
            <a:ext cx="9780243" cy="486287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marR="0" indent="-342900">
              <a:spcBef>
                <a:spcPts val="600"/>
              </a:spcBef>
              <a:spcAft>
                <a:spcPts val="600"/>
              </a:spcAft>
              <a:buFont typeface="Arial" panose="020B0604020202020204" pitchFamily="34" charset="0"/>
              <a:buChar char="•"/>
            </a:pPr>
            <a:r>
              <a:rPr lang="fr-FR" sz="2000" b="1" dirty="0">
                <a:solidFill>
                  <a:srgbClr val="000000"/>
                </a:solidFill>
                <a:effectLst/>
                <a:latin typeface="Verdana"/>
                <a:ea typeface="Calibri"/>
                <a:cs typeface="Times New Roman"/>
              </a:rPr>
              <a:t>Conséquences sur la paix et la sécurité :</a:t>
            </a:r>
            <a:r>
              <a:rPr lang="fr-FR" sz="2000" dirty="0">
                <a:solidFill>
                  <a:srgbClr val="000000"/>
                </a:solidFill>
                <a:effectLst/>
                <a:latin typeface="Verdana"/>
                <a:ea typeface="Calibri"/>
                <a:cs typeface="Times New Roman"/>
              </a:rPr>
              <a:t> Exacerbe les </a:t>
            </a:r>
            <a:r>
              <a:rPr lang="fr-FR" sz="2000" dirty="0">
                <a:solidFill>
                  <a:srgbClr val="000000"/>
                </a:solidFill>
                <a:latin typeface="Verdana"/>
                <a:ea typeface="Calibri"/>
                <a:cs typeface="Times New Roman"/>
              </a:rPr>
              <a:t>conflits armés et sape les efforts de paix</a:t>
            </a:r>
          </a:p>
          <a:p>
            <a:pPr marL="342900" marR="0" indent="-342900">
              <a:spcBef>
                <a:spcPts val="600"/>
              </a:spcBef>
              <a:spcAft>
                <a:spcPts val="600"/>
              </a:spcAft>
              <a:buFont typeface="Arial" panose="020B0604020202020204" pitchFamily="34" charset="0"/>
              <a:buChar char="•"/>
            </a:pPr>
            <a:r>
              <a:rPr lang="fr-FR" sz="2000" b="1" dirty="0">
                <a:solidFill>
                  <a:srgbClr val="000000"/>
                </a:solidFill>
                <a:latin typeface="Verdana"/>
                <a:ea typeface="Calibri"/>
                <a:cs typeface="Times New Roman"/>
              </a:rPr>
              <a:t>Dommages physiques et psychologiques</a:t>
            </a:r>
            <a:r>
              <a:rPr lang="fr-FR" sz="2000" dirty="0">
                <a:solidFill>
                  <a:srgbClr val="000000"/>
                </a:solidFill>
                <a:effectLst/>
                <a:latin typeface="Verdana"/>
                <a:ea typeface="Calibri"/>
                <a:cs typeface="Times New Roman"/>
              </a:rPr>
              <a:t> :</a:t>
            </a:r>
            <a:r>
              <a:rPr lang="fr-FR" sz="2000" dirty="0">
                <a:solidFill>
                  <a:srgbClr val="000000"/>
                </a:solidFill>
                <a:latin typeface="Verdana"/>
                <a:ea typeface="Calibri"/>
                <a:cs typeface="Times New Roman"/>
              </a:rPr>
              <a:t> Lésions des systèmes reproductif et urinaire et stress post-traumatique</a:t>
            </a:r>
          </a:p>
          <a:p>
            <a:pPr marL="342900" marR="0" indent="-342900">
              <a:spcBef>
                <a:spcPts val="600"/>
              </a:spcBef>
              <a:spcAft>
                <a:spcPts val="600"/>
              </a:spcAft>
              <a:buFont typeface="Arial" panose="020B0604020202020204" pitchFamily="34" charset="0"/>
              <a:buChar char="•"/>
            </a:pPr>
            <a:r>
              <a:rPr lang="fr-FR" sz="2000" b="1" dirty="0">
                <a:solidFill>
                  <a:srgbClr val="000000"/>
                </a:solidFill>
                <a:latin typeface="Verdana"/>
                <a:ea typeface="Calibri"/>
                <a:cs typeface="Times New Roman"/>
              </a:rPr>
              <a:t>Exposition aux maladies sexuellement transmissibles :</a:t>
            </a:r>
            <a:r>
              <a:rPr lang="fr-FR" sz="2000" dirty="0">
                <a:solidFill>
                  <a:srgbClr val="000000"/>
                </a:solidFill>
                <a:latin typeface="Verdana"/>
                <a:ea typeface="Calibri"/>
                <a:cs typeface="Times New Roman"/>
              </a:rPr>
              <a:t> </a:t>
            </a:r>
            <a:r>
              <a:rPr lang="fr-FR" sz="2000" dirty="0">
                <a:solidFill>
                  <a:srgbClr val="000000"/>
                </a:solidFill>
                <a:effectLst/>
                <a:latin typeface="Verdana"/>
                <a:ea typeface="Calibri"/>
                <a:cs typeface="Times New Roman"/>
              </a:rPr>
              <a:t>Y compris le VIH/SIDA – (parfois </a:t>
            </a:r>
            <a:r>
              <a:rPr lang="fr-FR" sz="2000" dirty="0">
                <a:solidFill>
                  <a:srgbClr val="000000"/>
                </a:solidFill>
                <a:latin typeface="Verdana"/>
                <a:ea typeface="Calibri"/>
                <a:cs typeface="Times New Roman"/>
              </a:rPr>
              <a:t>intentionnellement)</a:t>
            </a:r>
          </a:p>
          <a:p>
            <a:pPr marL="342900" marR="0" indent="-342900">
              <a:spcBef>
                <a:spcPts val="600"/>
              </a:spcBef>
              <a:spcAft>
                <a:spcPts val="600"/>
              </a:spcAft>
              <a:buFont typeface="Arial" panose="020B0604020202020204" pitchFamily="34" charset="0"/>
              <a:buChar char="•"/>
            </a:pPr>
            <a:r>
              <a:rPr lang="fr-FR" sz="2000" b="1" dirty="0">
                <a:solidFill>
                  <a:srgbClr val="000000"/>
                </a:solidFill>
                <a:effectLst/>
                <a:latin typeface="Verdana"/>
                <a:ea typeface="Calibri"/>
                <a:cs typeface="Times New Roman"/>
              </a:rPr>
              <a:t>Grossesse non désirée :</a:t>
            </a:r>
            <a:r>
              <a:rPr lang="fr-FR" sz="2000" dirty="0">
                <a:solidFill>
                  <a:srgbClr val="000000"/>
                </a:solidFill>
                <a:effectLst/>
                <a:latin typeface="Verdana"/>
                <a:ea typeface="Calibri"/>
                <a:cs typeface="Times New Roman"/>
              </a:rPr>
              <a:t> </a:t>
            </a:r>
            <a:r>
              <a:rPr lang="fr-FR" sz="2000" dirty="0">
                <a:solidFill>
                  <a:srgbClr val="000000"/>
                </a:solidFill>
                <a:latin typeface="Verdana"/>
                <a:ea typeface="Calibri"/>
                <a:cs typeface="Times New Roman"/>
              </a:rPr>
              <a:t>Les femmes et les jeunes filles peuvent être violées, puis forcées à porter l’enfant de l’ennemi</a:t>
            </a:r>
          </a:p>
          <a:p>
            <a:pPr marL="342900" marR="0" indent="-342900">
              <a:spcBef>
                <a:spcPts val="600"/>
              </a:spcBef>
              <a:spcAft>
                <a:spcPts val="600"/>
              </a:spcAft>
              <a:buFont typeface="Arial" panose="020B0604020202020204" pitchFamily="34" charset="0"/>
              <a:buChar char="•"/>
            </a:pPr>
            <a:r>
              <a:rPr lang="fr-FR" sz="2000" b="1" dirty="0">
                <a:solidFill>
                  <a:srgbClr val="000000"/>
                </a:solidFill>
                <a:latin typeface="Verdana"/>
                <a:ea typeface="Verdana"/>
                <a:cs typeface="Times New Roman"/>
              </a:rPr>
              <a:t>Rejet par la communauté</a:t>
            </a:r>
            <a:r>
              <a:rPr lang="fr-FR" sz="2000" dirty="0">
                <a:solidFill>
                  <a:srgbClr val="000000"/>
                </a:solidFill>
                <a:latin typeface="Verdana"/>
                <a:ea typeface="Verdana"/>
                <a:cs typeface="Times New Roman"/>
              </a:rPr>
              <a:t> : Les victimes peuvent être marginalisées et exclues</a:t>
            </a:r>
          </a:p>
          <a:p>
            <a:pPr marL="342900" marR="0" indent="-342900">
              <a:spcBef>
                <a:spcPts val="600"/>
              </a:spcBef>
              <a:spcAft>
                <a:spcPts val="600"/>
              </a:spcAft>
              <a:buFont typeface="Arial" panose="020B0604020202020204" pitchFamily="34" charset="0"/>
              <a:buChar char="•"/>
            </a:pPr>
            <a:r>
              <a:rPr lang="fr-FR" sz="2000" b="1" dirty="0">
                <a:solidFill>
                  <a:srgbClr val="000000"/>
                </a:solidFill>
                <a:latin typeface="Verdana"/>
                <a:ea typeface="Verdana"/>
                <a:cs typeface="Times New Roman"/>
              </a:rPr>
              <a:t>Effets sur les enfants nés de VSLC</a:t>
            </a:r>
            <a:r>
              <a:rPr lang="fr-FR" sz="2000" dirty="0">
                <a:solidFill>
                  <a:srgbClr val="000000"/>
                </a:solidFill>
                <a:latin typeface="Verdana"/>
                <a:ea typeface="Verdana"/>
                <a:cs typeface="Times New Roman"/>
              </a:rPr>
              <a:t> : </a:t>
            </a:r>
            <a:r>
              <a:rPr lang="fr-FR" sz="2000" dirty="0">
                <a:solidFill>
                  <a:srgbClr val="000000"/>
                </a:solidFill>
                <a:latin typeface="Verdana"/>
                <a:ea typeface="Calibri"/>
                <a:cs typeface="Times New Roman"/>
              </a:rPr>
              <a:t>Peuvent être exclus des réseaux locaux, culturels et familiaux</a:t>
            </a:r>
            <a:r>
              <a:rPr lang="fr-FR" sz="2000" dirty="0">
                <a:solidFill>
                  <a:srgbClr val="000000"/>
                </a:solidFill>
                <a:latin typeface="Verdana"/>
                <a:ea typeface="Verdana"/>
                <a:cs typeface="Times New Roman"/>
              </a:rPr>
              <a:t> et subir des violences et des traumatismes</a:t>
            </a:r>
          </a:p>
        </p:txBody>
      </p:sp>
      <p:sp>
        <p:nvSpPr>
          <p:cNvPr id="4" name="TextBox 3">
            <a:extLst>
              <a:ext uri="{FF2B5EF4-FFF2-40B4-BE49-F238E27FC236}">
                <a16:creationId xmlns:a16="http://schemas.microsoft.com/office/drawing/2014/main" id="{9E71ED5D-29F5-6465-4609-07D130721365}"/>
              </a:ext>
            </a:extLst>
          </p:cNvPr>
          <p:cNvSpPr txBox="1"/>
          <p:nvPr>
            <p:custDataLst>
              <p:tags r:id="rId2"/>
            </p:custDataLst>
          </p:nvPr>
        </p:nvSpPr>
        <p:spPr>
          <a:xfrm>
            <a:off x="1245108" y="725910"/>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Effets de la VSLC</a:t>
            </a:r>
          </a:p>
        </p:txBody>
      </p:sp>
    </p:spTree>
    <p:extLst>
      <p:ext uri="{BB962C8B-B14F-4D97-AF65-F5344CB8AC3E}">
        <p14:creationId xmlns:p14="http://schemas.microsoft.com/office/powerpoint/2010/main" val="420003895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6814F73-411E-A393-A184-849202062883}"/>
              </a:ext>
            </a:extLst>
          </p:cNvPr>
          <p:cNvSpPr txBox="1"/>
          <p:nvPr>
            <p:custDataLst>
              <p:tags r:id="rId1"/>
            </p:custDataLst>
          </p:nvPr>
        </p:nvSpPr>
        <p:spPr>
          <a:xfrm>
            <a:off x="1456219" y="1396313"/>
            <a:ext cx="9279562" cy="463203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a:spcBef>
                <a:spcPts val="300"/>
              </a:spcBef>
              <a:spcAft>
                <a:spcPts val="300"/>
              </a:spcAft>
            </a:pPr>
            <a:r>
              <a:rPr lang="fr-FR" sz="2000" b="1" dirty="0">
                <a:solidFill>
                  <a:srgbClr val="000000"/>
                </a:solidFill>
                <a:effectLst/>
                <a:latin typeface="Verdana" panose="020B0604030504040204" pitchFamily="34" charset="0"/>
                <a:ea typeface="Calibri" panose="020F0502020204030204" pitchFamily="34" charset="0"/>
                <a:cs typeface="Times New Roman" panose="02020603050405020304" pitchFamily="18" charset="0"/>
              </a:rPr>
              <a:t>RSSG sur les violences sexuelles dans les conflits</a:t>
            </a:r>
          </a:p>
          <a:p>
            <a:pPr marL="285750" marR="0" indent="-285750">
              <a:spcBef>
                <a:spcPts val="300"/>
              </a:spcBef>
              <a:spcAft>
                <a:spcPts val="300"/>
              </a:spcAft>
              <a:buFont typeface="Arial" panose="020B0604020202020204" pitchFamily="34" charset="0"/>
              <a:buChar char="•"/>
            </a:pPr>
            <a:r>
              <a:rPr lang="fr-FR" sz="2000" dirty="0">
                <a:solidFill>
                  <a:srgbClr val="000000"/>
                </a:solidFill>
                <a:latin typeface="Verdana" panose="020B0604030504040204" pitchFamily="34" charset="0"/>
                <a:ea typeface="Calibri" panose="020F0502020204030204" pitchFamily="34" charset="0"/>
                <a:cs typeface="Times New Roman" panose="02020603050405020304" pitchFamily="18" charset="0"/>
              </a:rPr>
              <a:t>Nommé par le Conseil de sécurité</a:t>
            </a:r>
          </a:p>
          <a:p>
            <a:pPr marL="285750" marR="0" indent="-285750">
              <a:spcBef>
                <a:spcPts val="300"/>
              </a:spcBef>
              <a:spcAft>
                <a:spcPts val="300"/>
              </a:spcAft>
              <a:buFont typeface="Arial" panose="020B0604020202020204" pitchFamily="34" charset="0"/>
              <a:buChar char="•"/>
            </a:pPr>
            <a:r>
              <a:rPr lang="fr-FR" sz="2000" dirty="0">
                <a:solidFill>
                  <a:srgbClr val="000000"/>
                </a:solidFill>
                <a:effectLst/>
                <a:latin typeface="Verdana" panose="020B0604030504040204" pitchFamily="34" charset="0"/>
                <a:ea typeface="Calibri" panose="020F0502020204030204" pitchFamily="34" charset="0"/>
                <a:cs typeface="Times New Roman" panose="02020603050405020304" pitchFamily="18" charset="0"/>
              </a:rPr>
              <a:t>Insuffle une orientation politique et sert de défenseur mondial de la lutte contre la VSLC</a:t>
            </a:r>
          </a:p>
          <a:p>
            <a:pPr marL="0" marR="0">
              <a:spcBef>
                <a:spcPts val="300"/>
              </a:spcBef>
              <a:spcAft>
                <a:spcPts val="300"/>
              </a:spcAft>
            </a:pPr>
            <a:endParaRPr lang="fr-FR" sz="2000" b="1" dirty="0">
              <a:solidFill>
                <a:srgbClr val="000000"/>
              </a:solidFill>
              <a:effectLst/>
              <a:latin typeface="Verdana" panose="020B0604030504040204" pitchFamily="34" charset="0"/>
              <a:ea typeface="Calibri" panose="020F0502020204030204" pitchFamily="34" charset="0"/>
              <a:cs typeface="Times New Roman" panose="02020603050405020304" pitchFamily="18" charset="0"/>
            </a:endParaRPr>
          </a:p>
          <a:p>
            <a:pPr marL="0" marR="0">
              <a:spcBef>
                <a:spcPts val="300"/>
              </a:spcBef>
              <a:spcAft>
                <a:spcPts val="300"/>
              </a:spcAft>
            </a:pPr>
            <a:r>
              <a:rPr lang="fr-FR" sz="2000" b="1" dirty="0">
                <a:solidFill>
                  <a:srgbClr val="000000"/>
                </a:solidFill>
                <a:effectLst/>
                <a:latin typeface="Verdana" panose="020B0604030504040204" pitchFamily="34" charset="0"/>
                <a:ea typeface="Calibri" panose="020F0502020204030204" pitchFamily="34" charset="0"/>
                <a:cs typeface="Times New Roman" panose="02020603050405020304" pitchFamily="18" charset="0"/>
              </a:rPr>
              <a:t>Action de l’ONU </a:t>
            </a:r>
          </a:p>
          <a:p>
            <a:pPr marL="285750" marR="0" indent="-285750">
              <a:spcBef>
                <a:spcPts val="300"/>
              </a:spcBef>
              <a:spcAft>
                <a:spcPts val="300"/>
              </a:spcAft>
              <a:buFont typeface="Arial" panose="020B0604020202020204" pitchFamily="34" charset="0"/>
              <a:buChar char="•"/>
            </a:pPr>
            <a:r>
              <a:rPr lang="fr-FR" sz="2000" dirty="0">
                <a:solidFill>
                  <a:srgbClr val="000000"/>
                </a:solidFill>
                <a:effectLst/>
                <a:latin typeface="Verdana" panose="020B0604030504040204" pitchFamily="34" charset="0"/>
                <a:ea typeface="Calibri" panose="020F0502020204030204" pitchFamily="34" charset="0"/>
                <a:cs typeface="Times New Roman" panose="02020603050405020304" pitchFamily="18" charset="0"/>
              </a:rPr>
              <a:t>24 entités de l’ONU </a:t>
            </a:r>
          </a:p>
          <a:p>
            <a:pPr marL="285750" marR="0" indent="-285750">
              <a:spcBef>
                <a:spcPts val="300"/>
              </a:spcBef>
              <a:spcAft>
                <a:spcPts val="300"/>
              </a:spcAft>
              <a:buFont typeface="Arial" panose="020B0604020202020204" pitchFamily="34" charset="0"/>
              <a:buChar char="•"/>
            </a:pPr>
            <a:r>
              <a:rPr lang="fr-FR" sz="2000" dirty="0">
                <a:solidFill>
                  <a:srgbClr val="000000"/>
                </a:solidFill>
                <a:latin typeface="Verdana" panose="020B0604030504040204" pitchFamily="34" charset="0"/>
                <a:ea typeface="Calibri" panose="020F0502020204030204" pitchFamily="34" charset="0"/>
                <a:cs typeface="Times New Roman" panose="02020603050405020304" pitchFamily="18" charset="0"/>
              </a:rPr>
              <a:t>Initiative conjointe du système de l’ONU</a:t>
            </a:r>
          </a:p>
          <a:p>
            <a:pPr marL="0" marR="0">
              <a:spcBef>
                <a:spcPts val="600"/>
              </a:spcBef>
              <a:spcAft>
                <a:spcPts val="600"/>
              </a:spcAft>
            </a:pPr>
            <a:endParaRPr lang="fr-FR" sz="2000" dirty="0">
              <a:latin typeface="Verdana"/>
              <a:ea typeface="Verdana"/>
            </a:endParaRPr>
          </a:p>
          <a:p>
            <a:pPr marL="0" marR="0">
              <a:spcBef>
                <a:spcPts val="300"/>
              </a:spcBef>
              <a:spcAft>
                <a:spcPts val="300"/>
              </a:spcAft>
            </a:pPr>
            <a:r>
              <a:rPr lang="fr-FR" sz="2000" b="1" dirty="0">
                <a:solidFill>
                  <a:srgbClr val="000000"/>
                </a:solidFill>
                <a:effectLst/>
                <a:latin typeface="Verdana" panose="020B0604030504040204" pitchFamily="34" charset="0"/>
                <a:ea typeface="Calibri" panose="020F0502020204030204" pitchFamily="34" charset="0"/>
                <a:cs typeface="Times New Roman" panose="02020603050405020304" pitchFamily="18" charset="0"/>
              </a:rPr>
              <a:t>ONU Femmes</a:t>
            </a:r>
            <a:r>
              <a:rPr lang="fr-FR" sz="2000" dirty="0">
                <a:solidFill>
                  <a:srgbClr val="000000"/>
                </a:solidFill>
                <a:effectLst/>
                <a:latin typeface="Verdana" panose="020B0604030504040204" pitchFamily="34" charset="0"/>
                <a:ea typeface="Calibri" panose="020F0502020204030204" pitchFamily="34" charset="0"/>
                <a:cs typeface="Times New Roman" panose="02020603050405020304" pitchFamily="18" charset="0"/>
              </a:rPr>
              <a:t> </a:t>
            </a:r>
          </a:p>
          <a:p>
            <a:pPr marL="285750" marR="0" indent="-285750">
              <a:spcBef>
                <a:spcPts val="300"/>
              </a:spcBef>
              <a:spcAft>
                <a:spcPts val="300"/>
              </a:spcAft>
              <a:buFont typeface="Arial" panose="020B0604020202020204" pitchFamily="34" charset="0"/>
              <a:buChar char="•"/>
            </a:pPr>
            <a:r>
              <a:rPr lang="fr-FR" sz="2000" dirty="0">
                <a:solidFill>
                  <a:srgbClr val="000000"/>
                </a:solidFill>
                <a:effectLst/>
                <a:latin typeface="Verdana" panose="020B0604030504040204" pitchFamily="34" charset="0"/>
                <a:ea typeface="Calibri" panose="020F0502020204030204" pitchFamily="34" charset="0"/>
                <a:cs typeface="Times New Roman" panose="02020603050405020304" pitchFamily="18" charset="0"/>
              </a:rPr>
              <a:t>Principale entité de l’ONU engagée en faveur des droits de la femme</a:t>
            </a:r>
          </a:p>
          <a:p>
            <a:pPr marL="285750" marR="0" indent="-285750">
              <a:spcBef>
                <a:spcPts val="300"/>
              </a:spcBef>
              <a:spcAft>
                <a:spcPts val="300"/>
              </a:spcAft>
              <a:buFont typeface="Arial" panose="020B0604020202020204" pitchFamily="34" charset="0"/>
              <a:buChar char="•"/>
            </a:pPr>
            <a:r>
              <a:rPr lang="fr-FR" sz="2000" dirty="0">
                <a:solidFill>
                  <a:srgbClr val="000000"/>
                </a:solidFill>
                <a:effectLst/>
                <a:latin typeface="Verdana" panose="020B0604030504040204" pitchFamily="34" charset="0"/>
                <a:ea typeface="Calibri" panose="020F0502020204030204" pitchFamily="34" charset="0"/>
                <a:cs typeface="Times New Roman" panose="02020603050405020304" pitchFamily="18" charset="0"/>
              </a:rPr>
              <a:t>Membre de </a:t>
            </a:r>
            <a:r>
              <a:rPr lang="fr-FR" sz="2000" dirty="0">
                <a:solidFill>
                  <a:srgbClr val="000000"/>
                </a:solidFill>
                <a:latin typeface="Verdana" panose="020B0604030504040204" pitchFamily="34" charset="0"/>
                <a:ea typeface="Calibri" panose="020F0502020204030204" pitchFamily="34" charset="0"/>
                <a:cs typeface="Times New Roman" panose="02020603050405020304" pitchFamily="18" charset="0"/>
              </a:rPr>
              <a:t>l’action de l’ONU</a:t>
            </a:r>
          </a:p>
        </p:txBody>
      </p:sp>
      <p:sp>
        <p:nvSpPr>
          <p:cNvPr id="3" name="TextBox 2">
            <a:extLst>
              <a:ext uri="{FF2B5EF4-FFF2-40B4-BE49-F238E27FC236}">
                <a16:creationId xmlns:a16="http://schemas.microsoft.com/office/drawing/2014/main" id="{09967379-BC84-479D-DBE6-6D477A09A3DA}"/>
              </a:ext>
            </a:extLst>
          </p:cNvPr>
          <p:cNvSpPr txBox="1"/>
          <p:nvPr>
            <p:custDataLst>
              <p:tags r:id="rId2"/>
            </p:custDataLst>
          </p:nvPr>
        </p:nvSpPr>
        <p:spPr>
          <a:xfrm>
            <a:off x="964692" y="725910"/>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Coordination au sein du siège de l’ONU sur la VSLC</a:t>
            </a:r>
          </a:p>
        </p:txBody>
      </p:sp>
    </p:spTree>
    <p:extLst>
      <p:ext uri="{BB962C8B-B14F-4D97-AF65-F5344CB8AC3E}">
        <p14:creationId xmlns:p14="http://schemas.microsoft.com/office/powerpoint/2010/main" val="194718705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6814F73-411E-A393-A184-849202062883}"/>
              </a:ext>
            </a:extLst>
          </p:cNvPr>
          <p:cNvSpPr txBox="1"/>
          <p:nvPr>
            <p:custDataLst>
              <p:tags r:id="rId1"/>
            </p:custDataLst>
          </p:nvPr>
        </p:nvSpPr>
        <p:spPr>
          <a:xfrm>
            <a:off x="1271752" y="1438354"/>
            <a:ext cx="9490841" cy="44396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300"/>
              </a:spcBef>
              <a:spcAft>
                <a:spcPts val="300"/>
              </a:spcAft>
            </a:pPr>
            <a:r>
              <a:rPr lang="fr-FR" sz="2000" b="1" dirty="0">
                <a:solidFill>
                  <a:srgbClr val="000000"/>
                </a:solidFill>
                <a:effectLst/>
                <a:latin typeface="Verdana" panose="020B0604030504040204" pitchFamily="34" charset="0"/>
                <a:ea typeface="Verdana" panose="020B0604030504040204" pitchFamily="34" charset="0"/>
                <a:cs typeface="Times New Roman" panose="02020603050405020304" pitchFamily="18" charset="0"/>
              </a:rPr>
              <a:t>Département des opérations de paix (DPO)</a:t>
            </a:r>
          </a:p>
          <a:p>
            <a:pPr marL="285750" indent="-285750">
              <a:spcBef>
                <a:spcPts val="300"/>
              </a:spcBef>
              <a:spcAft>
                <a:spcPts val="300"/>
              </a:spcAft>
              <a:buFont typeface="Arial" panose="020B0604020202020204" pitchFamily="34" charset="0"/>
              <a:buChar char="•"/>
            </a:pPr>
            <a:r>
              <a:rPr lang="fr-FR" sz="2000" dirty="0">
                <a:solidFill>
                  <a:srgbClr val="000000"/>
                </a:solidFill>
                <a:effectLst/>
                <a:latin typeface="Verdana" panose="020B0604030504040204" pitchFamily="34" charset="0"/>
                <a:ea typeface="Verdana" panose="020B0604030504040204" pitchFamily="34" charset="0"/>
                <a:cs typeface="Times New Roman" panose="02020603050405020304" pitchFamily="18" charset="0"/>
              </a:rPr>
              <a:t>Déploie des missions de maintien de la paix pour mettre en œuvre les résolutions et les mandats du Conseil de sécurité, notamment en ce qui concerne la VSLC</a:t>
            </a:r>
          </a:p>
          <a:p>
            <a:pPr marL="285750" marR="0" indent="-285750">
              <a:spcBef>
                <a:spcPts val="300"/>
              </a:spcBef>
              <a:spcAft>
                <a:spcPts val="300"/>
              </a:spcAft>
              <a:buFont typeface="Arial" panose="020B0604020202020204" pitchFamily="34" charset="0"/>
              <a:buChar char="•"/>
            </a:pPr>
            <a:r>
              <a:rPr lang="fr-FR" sz="2000" dirty="0">
                <a:solidFill>
                  <a:srgbClr val="000000"/>
                </a:solidFill>
                <a:effectLst/>
                <a:latin typeface="Verdana" panose="020B0604030504040204" pitchFamily="34" charset="0"/>
                <a:ea typeface="Verdana" panose="020B0604030504040204" pitchFamily="34" charset="0"/>
                <a:cs typeface="Times New Roman" panose="02020603050405020304" pitchFamily="18" charset="0"/>
              </a:rPr>
              <a:t>Apporte un soutien technique et opérationnel aux missions de maintien de la paix en matière de VSLC</a:t>
            </a:r>
          </a:p>
          <a:p>
            <a:pPr marL="285750" marR="0" indent="-285750">
              <a:spcBef>
                <a:spcPts val="300"/>
              </a:spcBef>
              <a:spcAft>
                <a:spcPts val="300"/>
              </a:spcAft>
              <a:buFont typeface="Arial" panose="020B0604020202020204" pitchFamily="34" charset="0"/>
              <a:buChar char="•"/>
            </a:pPr>
            <a:endParaRPr lang="fr-FR" sz="2000" dirty="0">
              <a:latin typeface="Verdana" panose="020B0604030504040204" pitchFamily="34" charset="0"/>
              <a:ea typeface="Verdana" panose="020B0604030504040204" pitchFamily="34" charset="0"/>
            </a:endParaRPr>
          </a:p>
          <a:p>
            <a:pPr marL="0" marR="0">
              <a:spcBef>
                <a:spcPts val="300"/>
              </a:spcBef>
              <a:spcAft>
                <a:spcPts val="300"/>
              </a:spcAft>
            </a:pPr>
            <a:r>
              <a:rPr lang="fr-FR" sz="2000" b="1" dirty="0">
                <a:solidFill>
                  <a:srgbClr val="000000"/>
                </a:solidFill>
                <a:effectLst/>
                <a:latin typeface="Verdana" panose="020B0604030504040204" pitchFamily="34" charset="0"/>
                <a:ea typeface="Verdana" panose="020B0604030504040204" pitchFamily="34" charset="0"/>
                <a:cs typeface="Times New Roman" panose="02020603050405020304" pitchFamily="18" charset="0"/>
              </a:rPr>
              <a:t>Équipe d’experts</a:t>
            </a:r>
          </a:p>
          <a:p>
            <a:pPr marL="285750" marR="0" indent="-285750">
              <a:spcBef>
                <a:spcPts val="300"/>
              </a:spcBef>
              <a:spcAft>
                <a:spcPts val="300"/>
              </a:spcAft>
              <a:buFont typeface="Arial" panose="020B0604020202020204" pitchFamily="34" charset="0"/>
              <a:buChar char="•"/>
            </a:pPr>
            <a:r>
              <a:rPr lang="fr-FR" sz="2000" dirty="0">
                <a:solidFill>
                  <a:srgbClr val="000000"/>
                </a:solidFill>
                <a:effectLst/>
                <a:latin typeface="Verdana" panose="020B0604030504040204" pitchFamily="34" charset="0"/>
                <a:ea typeface="Verdana" panose="020B0604030504040204" pitchFamily="34" charset="0"/>
                <a:cs typeface="Times New Roman" panose="02020603050405020304" pitchFamily="18" charset="0"/>
              </a:rPr>
              <a:t>Mandatée par le Conseil de sécurité</a:t>
            </a:r>
          </a:p>
          <a:p>
            <a:pPr marL="285750" marR="0" indent="-285750">
              <a:spcBef>
                <a:spcPts val="300"/>
              </a:spcBef>
              <a:spcAft>
                <a:spcPts val="300"/>
              </a:spcAft>
              <a:buFont typeface="Arial" panose="020B0604020202020204" pitchFamily="34" charset="0"/>
              <a:buChar char="•"/>
            </a:pPr>
            <a:r>
              <a:rPr lang="fr-FR" sz="2000" dirty="0">
                <a:solidFill>
                  <a:srgbClr val="000000"/>
                </a:solidFill>
                <a:effectLst/>
                <a:latin typeface="Verdana" panose="020B0604030504040204" pitchFamily="34" charset="0"/>
                <a:ea typeface="Verdana" panose="020B0604030504040204" pitchFamily="34" charset="0"/>
                <a:cs typeface="Times New Roman" panose="02020603050405020304" pitchFamily="18" charset="0"/>
              </a:rPr>
              <a:t>Fournit des conseils juridiques et judiciaires sur la lutte contre la VSLC</a:t>
            </a:r>
          </a:p>
          <a:p>
            <a:pPr marL="285750" marR="0" indent="-285750">
              <a:spcBef>
                <a:spcPts val="300"/>
              </a:spcBef>
              <a:spcAft>
                <a:spcPts val="300"/>
              </a:spcAft>
              <a:buFont typeface="Arial" panose="020B0604020202020204" pitchFamily="34" charset="0"/>
              <a:buChar char="•"/>
            </a:pPr>
            <a:r>
              <a:rPr lang="fr-FR" sz="2000" dirty="0">
                <a:solidFill>
                  <a:srgbClr val="000000"/>
                </a:solidFill>
                <a:effectLst/>
                <a:latin typeface="Verdana" panose="020B0604030504040204" pitchFamily="34" charset="0"/>
                <a:ea typeface="Verdana" panose="020B0604030504040204" pitchFamily="34" charset="0"/>
                <a:cs typeface="Times New Roman" panose="02020603050405020304" pitchFamily="18" charset="0"/>
              </a:rPr>
              <a:t>Renforce l’État de droit et promeut la redevabilité en matière de VSLC</a:t>
            </a:r>
          </a:p>
          <a:p>
            <a:pPr marL="0" marR="0">
              <a:spcBef>
                <a:spcPts val="600"/>
              </a:spcBef>
              <a:spcAft>
                <a:spcPts val="600"/>
              </a:spcAft>
            </a:pPr>
            <a:endParaRPr lang="fr-FR" sz="2000" dirty="0">
              <a:latin typeface="Verdana" panose="020B0604030504040204" pitchFamily="34" charset="0"/>
              <a:ea typeface="Verdana" panose="020B0604030504040204" pitchFamily="34" charset="0"/>
            </a:endParaRPr>
          </a:p>
        </p:txBody>
      </p:sp>
      <p:sp>
        <p:nvSpPr>
          <p:cNvPr id="3" name="TextBox 2">
            <a:extLst>
              <a:ext uri="{FF2B5EF4-FFF2-40B4-BE49-F238E27FC236}">
                <a16:creationId xmlns:a16="http://schemas.microsoft.com/office/drawing/2014/main" id="{09967379-BC84-479D-DBE6-6D477A09A3DA}"/>
              </a:ext>
            </a:extLst>
          </p:cNvPr>
          <p:cNvSpPr txBox="1"/>
          <p:nvPr>
            <p:custDataLst>
              <p:tags r:id="rId2"/>
            </p:custDataLst>
          </p:nvPr>
        </p:nvSpPr>
        <p:spPr>
          <a:xfrm>
            <a:off x="964692" y="725910"/>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Coordination au sein du siège de l’ONU sur la VSLC</a:t>
            </a:r>
          </a:p>
        </p:txBody>
      </p:sp>
    </p:spTree>
    <p:extLst>
      <p:ext uri="{BB962C8B-B14F-4D97-AF65-F5344CB8AC3E}">
        <p14:creationId xmlns:p14="http://schemas.microsoft.com/office/powerpoint/2010/main" val="353191681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3E87A81-5620-85C0-09D8-8DDAC5AFE26E}"/>
              </a:ext>
            </a:extLst>
          </p:cNvPr>
          <p:cNvSpPr txBox="1"/>
          <p:nvPr>
            <p:custDataLst>
              <p:tags r:id="rId1"/>
            </p:custDataLst>
          </p:nvPr>
        </p:nvSpPr>
        <p:spPr>
          <a:xfrm>
            <a:off x="1598645" y="1438354"/>
            <a:ext cx="9000000" cy="286232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lnSpc>
                <a:spcPct val="150000"/>
              </a:lnSpc>
              <a:spcBef>
                <a:spcPts val="600"/>
              </a:spcBef>
              <a:spcAft>
                <a:spcPts val="600"/>
              </a:spcAft>
              <a:buFont typeface="Arial" panose="020B0604020202020204" pitchFamily="34" charset="0"/>
              <a:buChar char="•"/>
            </a:pPr>
            <a:r>
              <a:rPr lang="fr-FR" sz="2000" dirty="0">
                <a:latin typeface="Verdana"/>
                <a:ea typeface="Verdana"/>
              </a:rPr>
              <a:t>Les incidents liés à la VSLC sont rarement isolés </a:t>
            </a:r>
          </a:p>
          <a:p>
            <a:pPr marL="342900" indent="-342900">
              <a:lnSpc>
                <a:spcPct val="150000"/>
              </a:lnSpc>
              <a:spcBef>
                <a:spcPts val="600"/>
              </a:spcBef>
              <a:spcAft>
                <a:spcPts val="600"/>
              </a:spcAft>
              <a:buFont typeface="Arial" panose="020B0604020202020204" pitchFamily="34" charset="0"/>
              <a:buChar char="•"/>
            </a:pPr>
            <a:r>
              <a:rPr lang="fr-FR" sz="2000" dirty="0">
                <a:latin typeface="Verdana"/>
                <a:ea typeface="Verdana"/>
              </a:rPr>
              <a:t>Ce type de violence est souvent associé à d’autres formes de violence</a:t>
            </a:r>
          </a:p>
          <a:p>
            <a:pPr marL="342900" indent="-342900">
              <a:lnSpc>
                <a:spcPct val="150000"/>
              </a:lnSpc>
              <a:spcBef>
                <a:spcPts val="600"/>
              </a:spcBef>
              <a:spcAft>
                <a:spcPts val="600"/>
              </a:spcAft>
              <a:buFont typeface="Arial" panose="020B0604020202020204" pitchFamily="34" charset="0"/>
              <a:buChar char="•"/>
            </a:pPr>
            <a:r>
              <a:rPr lang="fr-FR" sz="2000" dirty="0">
                <a:latin typeface="Verdana"/>
                <a:ea typeface="Verdana"/>
              </a:rPr>
              <a:t>Une réponse rapide dépend de l’analyse de la situation en matière de VSLC</a:t>
            </a:r>
          </a:p>
          <a:p>
            <a:pPr marL="342900" indent="-342900">
              <a:lnSpc>
                <a:spcPct val="150000"/>
              </a:lnSpc>
              <a:spcBef>
                <a:spcPts val="600"/>
              </a:spcBef>
              <a:spcAft>
                <a:spcPts val="600"/>
              </a:spcAft>
              <a:buFont typeface="Arial" panose="020B0604020202020204" pitchFamily="34" charset="0"/>
              <a:buChar char="•"/>
            </a:pPr>
            <a:r>
              <a:rPr lang="fr-FR" sz="2000" dirty="0">
                <a:latin typeface="Verdana"/>
                <a:ea typeface="Verdana"/>
              </a:rPr>
              <a:t>Les indicateurs d’alerte précoce facilitent l’évaluation de la VSLC</a:t>
            </a:r>
          </a:p>
          <a:p>
            <a:pPr marL="0" marR="0">
              <a:spcBef>
                <a:spcPts val="600"/>
              </a:spcBef>
              <a:spcAft>
                <a:spcPts val="600"/>
              </a:spcAft>
            </a:pPr>
            <a:endParaRPr lang="en-GB" sz="2000" dirty="0">
              <a:latin typeface="Verdana"/>
              <a:ea typeface="Verdana"/>
            </a:endParaRPr>
          </a:p>
        </p:txBody>
      </p:sp>
      <p:sp>
        <p:nvSpPr>
          <p:cNvPr id="4" name="TextBox 3">
            <a:extLst>
              <a:ext uri="{FF2B5EF4-FFF2-40B4-BE49-F238E27FC236}">
                <a16:creationId xmlns:a16="http://schemas.microsoft.com/office/drawing/2014/main" id="{FEE675A6-227E-9465-A628-06B42C67E25A}"/>
              </a:ext>
            </a:extLst>
          </p:cNvPr>
          <p:cNvSpPr txBox="1"/>
          <p:nvPr>
            <p:custDataLst>
              <p:tags r:id="rId2"/>
            </p:custDataLst>
          </p:nvPr>
        </p:nvSpPr>
        <p:spPr>
          <a:xfrm>
            <a:off x="1245108" y="716182"/>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Indicateurs d’alerte précoce sur la VSLC</a:t>
            </a:r>
          </a:p>
        </p:txBody>
      </p:sp>
      <p:pic>
        <p:nvPicPr>
          <p:cNvPr id="5" name="Picture 4">
            <a:extLst>
              <a:ext uri="{FF2B5EF4-FFF2-40B4-BE49-F238E27FC236}">
                <a16:creationId xmlns:a16="http://schemas.microsoft.com/office/drawing/2014/main" id="{5EC198A8-CE88-E680-996C-AB1D1FFCC0E3}"/>
              </a:ext>
            </a:extLst>
          </p:cNvPr>
          <p:cNvPicPr>
            <a:picLocks noChangeAspect="1"/>
          </p:cNvPicPr>
          <p:nvPr>
            <p:custDataLst>
              <p:tags r:id="rId3"/>
            </p:custDataLst>
          </p:nvPr>
        </p:nvPicPr>
        <p:blipFill>
          <a:blip r:embed="rId5"/>
          <a:stretch>
            <a:fillRect/>
          </a:stretch>
        </p:blipFill>
        <p:spPr>
          <a:xfrm>
            <a:off x="4295999" y="5009593"/>
            <a:ext cx="3600000" cy="1501909"/>
          </a:xfrm>
          <a:prstGeom prst="rect">
            <a:avLst/>
          </a:prstGeom>
        </p:spPr>
      </p:pic>
    </p:spTree>
    <p:extLst>
      <p:ext uri="{BB962C8B-B14F-4D97-AF65-F5344CB8AC3E}">
        <p14:creationId xmlns:p14="http://schemas.microsoft.com/office/powerpoint/2010/main" val="302744729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14BDF73-2265-CAD2-1261-8696C7FD632C}"/>
              </a:ext>
            </a:extLst>
          </p:cNvPr>
          <p:cNvSpPr txBox="1"/>
          <p:nvPr>
            <p:custDataLst>
              <p:tags r:id="rId1"/>
            </p:custDataLst>
          </p:nvPr>
        </p:nvSpPr>
        <p:spPr>
          <a:xfrm>
            <a:off x="1598645" y="1438354"/>
            <a:ext cx="9000000" cy="409342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fr-FR" sz="2000" dirty="0">
                <a:latin typeface="Verdana"/>
                <a:ea typeface="Verdana"/>
              </a:rPr>
              <a:t>Les missions de terrain poursuivent cinq objectifs interdépendants, dénommés « l’approche PEACE » : </a:t>
            </a:r>
          </a:p>
          <a:p>
            <a:pPr>
              <a:spcBef>
                <a:spcPts val="600"/>
              </a:spcBef>
              <a:spcAft>
                <a:spcPts val="600"/>
              </a:spcAft>
            </a:pPr>
            <a:r>
              <a:rPr lang="fr-FR" sz="2000" b="1" dirty="0">
                <a:solidFill>
                  <a:srgbClr val="0556A6"/>
                </a:solidFill>
                <a:latin typeface="Verdana"/>
                <a:ea typeface="Verdana"/>
              </a:rPr>
              <a:t>P – </a:t>
            </a:r>
            <a:r>
              <a:rPr lang="fr-FR" sz="2000" dirty="0">
                <a:latin typeface="Verdana"/>
                <a:ea typeface="Verdana"/>
              </a:rPr>
              <a:t>Prevention and protection : prévention et protection des personnes exposées aux risques de VSLC</a:t>
            </a:r>
          </a:p>
          <a:p>
            <a:pPr>
              <a:spcBef>
                <a:spcPts val="600"/>
              </a:spcBef>
              <a:spcAft>
                <a:spcPts val="600"/>
              </a:spcAft>
            </a:pPr>
            <a:r>
              <a:rPr lang="fr-FR" sz="2000" b="1" dirty="0">
                <a:solidFill>
                  <a:srgbClr val="0556A6"/>
                </a:solidFill>
                <a:latin typeface="Verdana"/>
                <a:ea typeface="Verdana"/>
              </a:rPr>
              <a:t>E – </a:t>
            </a:r>
            <a:r>
              <a:rPr lang="fr-FR" sz="2000" dirty="0">
                <a:latin typeface="Verdana"/>
                <a:ea typeface="Verdana"/>
              </a:rPr>
              <a:t>Ending impunity : mettre fin à l’impunité en matière de VSLC</a:t>
            </a:r>
          </a:p>
          <a:p>
            <a:pPr>
              <a:spcBef>
                <a:spcPts val="600"/>
              </a:spcBef>
              <a:spcAft>
                <a:spcPts val="600"/>
              </a:spcAft>
            </a:pPr>
            <a:r>
              <a:rPr lang="fr-FR" sz="2000" b="1" dirty="0">
                <a:solidFill>
                  <a:srgbClr val="0556A6"/>
                </a:solidFill>
                <a:latin typeface="Verdana"/>
                <a:ea typeface="Verdana"/>
              </a:rPr>
              <a:t>A – </a:t>
            </a:r>
            <a:r>
              <a:rPr lang="fr-FR" sz="2000" dirty="0">
                <a:latin typeface="Verdana"/>
                <a:ea typeface="Verdana"/>
              </a:rPr>
              <a:t>Awareness : sensibilisation à la VSLC et condamnation</a:t>
            </a:r>
          </a:p>
          <a:p>
            <a:pPr>
              <a:spcBef>
                <a:spcPts val="600"/>
              </a:spcBef>
              <a:spcAft>
                <a:spcPts val="600"/>
              </a:spcAft>
            </a:pPr>
            <a:r>
              <a:rPr lang="fr-FR" sz="2000" b="1" dirty="0">
                <a:solidFill>
                  <a:srgbClr val="0556A6"/>
                </a:solidFill>
                <a:latin typeface="Verdana"/>
                <a:ea typeface="Verdana"/>
              </a:rPr>
              <a:t>C – </a:t>
            </a:r>
            <a:r>
              <a:rPr lang="fr-FR" sz="2000" dirty="0">
                <a:latin typeface="Verdana"/>
                <a:ea typeface="Verdana"/>
              </a:rPr>
              <a:t>Capacity to address : capacité des acteurs nationaux à lutter efficacement contre la VSLC</a:t>
            </a:r>
          </a:p>
          <a:p>
            <a:pPr>
              <a:spcBef>
                <a:spcPts val="600"/>
              </a:spcBef>
              <a:spcAft>
                <a:spcPts val="600"/>
              </a:spcAft>
            </a:pPr>
            <a:r>
              <a:rPr lang="fr-FR" sz="2000" b="1" dirty="0">
                <a:solidFill>
                  <a:srgbClr val="0556A6"/>
                </a:solidFill>
                <a:latin typeface="Verdana"/>
                <a:ea typeface="Verdana"/>
              </a:rPr>
              <a:t>E – </a:t>
            </a:r>
            <a:r>
              <a:rPr lang="fr-FR" sz="2000" dirty="0">
                <a:latin typeface="Verdana"/>
                <a:ea typeface="Verdana"/>
              </a:rPr>
              <a:t>Empowerment : autonomisation des victimes et des survivants</a:t>
            </a:r>
          </a:p>
          <a:p>
            <a:pPr marL="0" marR="0">
              <a:spcBef>
                <a:spcPts val="600"/>
              </a:spcBef>
              <a:spcAft>
                <a:spcPts val="600"/>
              </a:spcAft>
            </a:pPr>
            <a:endParaRPr lang="en-GB" sz="2000" dirty="0">
              <a:latin typeface="Verdana"/>
              <a:ea typeface="Verdana"/>
            </a:endParaRPr>
          </a:p>
        </p:txBody>
      </p:sp>
      <p:sp>
        <p:nvSpPr>
          <p:cNvPr id="4" name="TextBox 3">
            <a:extLst>
              <a:ext uri="{FF2B5EF4-FFF2-40B4-BE49-F238E27FC236}">
                <a16:creationId xmlns:a16="http://schemas.microsoft.com/office/drawing/2014/main" id="{E13821D0-1165-C878-39BB-B6AEA05ECC23}"/>
              </a:ext>
            </a:extLst>
          </p:cNvPr>
          <p:cNvSpPr txBox="1"/>
          <p:nvPr>
            <p:custDataLst>
              <p:tags r:id="rId2"/>
            </p:custDataLst>
          </p:nvPr>
        </p:nvSpPr>
        <p:spPr>
          <a:xfrm>
            <a:off x="1245108" y="687000"/>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Approche P E A C E</a:t>
            </a:r>
          </a:p>
        </p:txBody>
      </p:sp>
    </p:spTree>
    <p:extLst>
      <p:ext uri="{BB962C8B-B14F-4D97-AF65-F5344CB8AC3E}">
        <p14:creationId xmlns:p14="http://schemas.microsoft.com/office/powerpoint/2010/main" val="130630160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C9420418-E43C-5C51-9DE6-82C33618E7DD}"/>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21AA17CF-1ABA-7446-CC2A-03A716D74E69}"/>
              </a:ext>
            </a:extLst>
          </p:cNvPr>
          <p:cNvSpPr txBox="1"/>
          <p:nvPr>
            <p:custDataLst>
              <p:tags r:id="rId1"/>
            </p:custDataLst>
          </p:nvPr>
        </p:nvSpPr>
        <p:spPr>
          <a:xfrm>
            <a:off x="1598645" y="1438354"/>
            <a:ext cx="9000000" cy="409342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spcBef>
                <a:spcPts val="600"/>
              </a:spcBef>
              <a:spcAft>
                <a:spcPts val="600"/>
              </a:spcAft>
              <a:buFont typeface="Arial" panose="020B0604020202020204" pitchFamily="34" charset="0"/>
              <a:buChar char="•"/>
            </a:pPr>
            <a:r>
              <a:rPr lang="fr-FR" sz="2000" dirty="0">
                <a:latin typeface="Verdana"/>
                <a:ea typeface="Verdana"/>
              </a:rPr>
              <a:t>Guide les travaux sur la VSLC et les interactions avec les survivants</a:t>
            </a:r>
          </a:p>
          <a:p>
            <a:pPr marL="342900" indent="-342900">
              <a:spcBef>
                <a:spcPts val="600"/>
              </a:spcBef>
              <a:spcAft>
                <a:spcPts val="600"/>
              </a:spcAft>
              <a:buFont typeface="Arial" panose="020B0604020202020204" pitchFamily="34" charset="0"/>
              <a:buChar char="•"/>
            </a:pPr>
            <a:r>
              <a:rPr lang="fr-FR" sz="2000" dirty="0">
                <a:latin typeface="Verdana"/>
                <a:ea typeface="Verdana"/>
              </a:rPr>
              <a:t>Les droits, les besoins et les choix des survivants sont au centre des préoccupations</a:t>
            </a:r>
          </a:p>
          <a:p>
            <a:pPr marL="342900" indent="-342900">
              <a:spcBef>
                <a:spcPts val="600"/>
              </a:spcBef>
              <a:spcAft>
                <a:spcPts val="600"/>
              </a:spcAft>
              <a:buFont typeface="Arial" panose="020B0604020202020204" pitchFamily="34" charset="0"/>
              <a:buChar char="•"/>
            </a:pPr>
            <a:r>
              <a:rPr lang="fr-FR" sz="2000" dirty="0">
                <a:latin typeface="Verdana"/>
                <a:ea typeface="Verdana"/>
              </a:rPr>
              <a:t>Promouvoir les droits, les histoires et les choix individuels</a:t>
            </a:r>
          </a:p>
          <a:p>
            <a:pPr marL="342900" indent="-342900">
              <a:spcBef>
                <a:spcPts val="600"/>
              </a:spcBef>
              <a:spcAft>
                <a:spcPts val="600"/>
              </a:spcAft>
              <a:buFont typeface="Arial" panose="020B0604020202020204" pitchFamily="34" charset="0"/>
              <a:buChar char="•"/>
            </a:pPr>
            <a:r>
              <a:rPr lang="fr-FR" sz="2000" dirty="0">
                <a:latin typeface="Verdana"/>
                <a:ea typeface="Verdana"/>
              </a:rPr>
              <a:t>Réponse holistique</a:t>
            </a:r>
          </a:p>
          <a:p>
            <a:pPr marL="342900" indent="-342900">
              <a:spcBef>
                <a:spcPts val="600"/>
              </a:spcBef>
              <a:spcAft>
                <a:spcPts val="600"/>
              </a:spcAft>
              <a:buFont typeface="Arial" panose="020B0604020202020204" pitchFamily="34" charset="0"/>
              <a:buChar char="•"/>
            </a:pPr>
            <a:r>
              <a:rPr lang="fr-FR" sz="2000" dirty="0">
                <a:latin typeface="Verdana"/>
                <a:ea typeface="Verdana"/>
              </a:rPr>
              <a:t>Garantir l’accès des survivants aux services et à l’aiguillage vers les services compétents</a:t>
            </a:r>
          </a:p>
          <a:p>
            <a:pPr marL="342900" indent="-342900">
              <a:spcBef>
                <a:spcPts val="600"/>
              </a:spcBef>
              <a:spcAft>
                <a:spcPts val="600"/>
              </a:spcAft>
              <a:buFont typeface="Arial" panose="020B0604020202020204" pitchFamily="34" charset="0"/>
              <a:buChar char="•"/>
            </a:pPr>
            <a:r>
              <a:rPr lang="fr-FR" sz="2000" dirty="0">
                <a:latin typeface="Verdana"/>
                <a:ea typeface="Verdana"/>
              </a:rPr>
              <a:t>Promouvoir l’autonomisation des survivants</a:t>
            </a:r>
          </a:p>
          <a:p>
            <a:pPr marL="0" marR="0">
              <a:spcBef>
                <a:spcPts val="600"/>
              </a:spcBef>
              <a:spcAft>
                <a:spcPts val="600"/>
              </a:spcAft>
            </a:pPr>
            <a:endParaRPr lang="en-GB" sz="2000" dirty="0">
              <a:latin typeface="Verdana"/>
              <a:ea typeface="Verdana"/>
            </a:endParaRPr>
          </a:p>
        </p:txBody>
      </p:sp>
      <p:sp>
        <p:nvSpPr>
          <p:cNvPr id="4" name="TextBox 3">
            <a:extLst>
              <a:ext uri="{FF2B5EF4-FFF2-40B4-BE49-F238E27FC236}">
                <a16:creationId xmlns:a16="http://schemas.microsoft.com/office/drawing/2014/main" id="{93E1B38A-2FC8-CBB5-14CC-E37C133C1BC5}"/>
              </a:ext>
            </a:extLst>
          </p:cNvPr>
          <p:cNvSpPr txBox="1"/>
          <p:nvPr>
            <p:custDataLst>
              <p:tags r:id="rId2"/>
            </p:custDataLst>
          </p:nvPr>
        </p:nvSpPr>
        <p:spPr>
          <a:xfrm>
            <a:off x="1245108" y="738734"/>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L’approche axée sur le/la survivant(e)</a:t>
            </a:r>
          </a:p>
        </p:txBody>
      </p:sp>
    </p:spTree>
    <p:extLst>
      <p:ext uri="{BB962C8B-B14F-4D97-AF65-F5344CB8AC3E}">
        <p14:creationId xmlns:p14="http://schemas.microsoft.com/office/powerpoint/2010/main" val="10556896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E3349467-58C4-87D9-972E-778A2C38424F}"/>
              </a:ext>
            </a:extLst>
          </p:cNvPr>
          <p:cNvGraphicFramePr>
            <a:graphicFrameLocks noGrp="1"/>
          </p:cNvGraphicFramePr>
          <p:nvPr>
            <p:custDataLst>
              <p:tags r:id="rId1"/>
            </p:custDataLst>
            <p:extLst>
              <p:ext uri="{D42A27DB-BD31-4B8C-83A1-F6EECF244321}">
                <p14:modId xmlns:p14="http://schemas.microsoft.com/office/powerpoint/2010/main" val="1694108554"/>
              </p:ext>
            </p:extLst>
          </p:nvPr>
        </p:nvGraphicFramePr>
        <p:xfrm>
          <a:off x="1408386" y="914399"/>
          <a:ext cx="9375228" cy="5276193"/>
        </p:xfrm>
        <a:graphic>
          <a:graphicData uri="http://schemas.openxmlformats.org/drawingml/2006/table">
            <a:tbl>
              <a:tblPr firstRow="1" bandRow="1">
                <a:tableStyleId>{5C22544A-7EE6-4342-B048-85BDC9FD1C3A}</a:tableStyleId>
              </a:tblPr>
              <a:tblGrid>
                <a:gridCol w="9375228">
                  <a:extLst>
                    <a:ext uri="{9D8B030D-6E8A-4147-A177-3AD203B41FA5}">
                      <a16:colId xmlns:a16="http://schemas.microsoft.com/office/drawing/2014/main" val="4245990088"/>
                    </a:ext>
                  </a:extLst>
                </a:gridCol>
              </a:tblGrid>
              <a:tr h="378724">
                <a:tc>
                  <a:txBody>
                    <a:bodyPr/>
                    <a:lstStyle/>
                    <a:p>
                      <a:pPr algn="ctr">
                        <a:spcBef>
                          <a:spcPts val="600"/>
                        </a:spcBef>
                        <a:spcAft>
                          <a:spcPts val="600"/>
                        </a:spcAft>
                      </a:pPr>
                      <a:r>
                        <a:rPr lang="fr-FR" sz="1800" noProof="0" dirty="0">
                          <a:solidFill>
                            <a:srgbClr val="0055A5"/>
                          </a:solidFill>
                          <a:latin typeface="Verdana"/>
                          <a:ea typeface="Verdana"/>
                        </a:rPr>
                        <a:t>Objectifs</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35372077"/>
                  </a:ext>
                </a:extLst>
              </a:tr>
              <a:tr h="933839">
                <a:tc>
                  <a:txBody>
                    <a:bodyPr/>
                    <a:lstStyle/>
                    <a:p>
                      <a:pPr marL="342900" indent="-342900" algn="l">
                        <a:spcBef>
                          <a:spcPts val="600"/>
                        </a:spcBef>
                        <a:spcAft>
                          <a:spcPts val="600"/>
                        </a:spcAft>
                        <a:buFont typeface="Arial" panose="020B0604020202020204" pitchFamily="34" charset="0"/>
                        <a:buChar char="•"/>
                      </a:pPr>
                      <a:r>
                        <a:rPr lang="fr-FR" sz="1800" noProof="0" dirty="0">
                          <a:latin typeface="Verdana"/>
                          <a:ea typeface="Verdana"/>
                        </a:rPr>
                        <a:t>Expliquer les devoirs du personnel de maintien de la paix dans le cadre de la tâche du mandat consistant à prévenir et à répondre aux violences sexuelles liées aux conflits (VSLC)</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700828333"/>
                  </a:ext>
                </a:extLst>
              </a:tr>
              <a:tr h="378724">
                <a:tc>
                  <a:txBody>
                    <a:bodyPr/>
                    <a:lstStyle/>
                    <a:p>
                      <a:pPr algn="l" rtl="0">
                        <a:spcBef>
                          <a:spcPts val="600"/>
                        </a:spcBef>
                        <a:spcAft>
                          <a:spcPts val="600"/>
                        </a:spcAft>
                      </a:pPr>
                      <a:endParaRPr lang="fr-FR" sz="1800" b="1" noProof="0" dirty="0">
                        <a:solidFill>
                          <a:schemeClr val="tx1"/>
                        </a:solidFill>
                        <a:latin typeface="Verdana" panose="020B0604030504040204" pitchFamily="34" charset="0"/>
                        <a:ea typeface="Verdana" panose="020B060403050404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89153130"/>
                  </a:ext>
                </a:extLst>
              </a:tr>
              <a:tr h="378724">
                <a:tc>
                  <a:txBody>
                    <a:bodyPr/>
                    <a:lstStyle/>
                    <a:p>
                      <a:pPr algn="ctr">
                        <a:spcBef>
                          <a:spcPts val="600"/>
                        </a:spcBef>
                        <a:spcAft>
                          <a:spcPts val="600"/>
                        </a:spcAft>
                      </a:pPr>
                      <a:r>
                        <a:rPr lang="fr-FR" sz="1800" b="1" noProof="0" dirty="0">
                          <a:solidFill>
                            <a:srgbClr val="0055A5"/>
                          </a:solidFill>
                          <a:latin typeface="Verdana"/>
                          <a:ea typeface="Verdana"/>
                        </a:rPr>
                        <a:t>Pertinence</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64552446"/>
                  </a:ext>
                </a:extLst>
              </a:tr>
              <a:tr h="3206182">
                <a:tc>
                  <a:txBody>
                    <a:bodyPr/>
                    <a:lstStyle/>
                    <a:p>
                      <a:pPr marL="342900" indent="-342900">
                        <a:spcBef>
                          <a:spcPts val="600"/>
                        </a:spcBef>
                        <a:spcAft>
                          <a:spcPts val="600"/>
                        </a:spcAft>
                        <a:buFont typeface="Arial" panose="020B0604020202020204" pitchFamily="34" charset="0"/>
                        <a:buChar char="•"/>
                      </a:pPr>
                      <a:r>
                        <a:rPr lang="fr-FR" sz="1800" noProof="0" dirty="0">
                          <a:latin typeface="Verdana"/>
                          <a:ea typeface="Verdana"/>
                        </a:rPr>
                        <a:t>L’ONU attend de ses agents de maintien de la paix qu’ils protègent les civils, notamment contre les violences sexuelles et basées sur le genre.  Cette leçon décrit comment les opérations de maintien de la paix de l’ONU peuvent lutter plus efficacement contre les VSLC et la manière dont les agents de maintien de la paix doivent se préparer dans le cadre d’une formation préalable au déploiement. </a:t>
                      </a:r>
                    </a:p>
                    <a:p>
                      <a:pPr marL="342900" indent="-342900">
                        <a:spcBef>
                          <a:spcPts val="600"/>
                        </a:spcBef>
                        <a:spcAft>
                          <a:spcPts val="600"/>
                        </a:spcAft>
                        <a:buFont typeface="Arial" panose="020B0604020202020204" pitchFamily="34" charset="0"/>
                        <a:buChar char="•"/>
                      </a:pPr>
                      <a:r>
                        <a:rPr lang="fr-FR" sz="1800" noProof="0" dirty="0">
                          <a:latin typeface="Verdana"/>
                          <a:ea typeface="Verdana"/>
                        </a:rPr>
                        <a:t>Vous devrez collaborer avec les conseillers à la protection des femmes pour protéger les femmes, les filles et les autres personnes exposées à la VSLC.</a:t>
                      </a:r>
                    </a:p>
                    <a:p>
                      <a:pPr marL="342900" indent="-342900">
                        <a:spcBef>
                          <a:spcPts val="600"/>
                        </a:spcBef>
                        <a:spcAft>
                          <a:spcPts val="600"/>
                        </a:spcAft>
                        <a:buFont typeface="Arial" panose="020B0604020202020204" pitchFamily="34" charset="0"/>
                        <a:buChar char="•"/>
                      </a:pPr>
                      <a:r>
                        <a:rPr lang="fr-FR" sz="1800" noProof="0" dirty="0">
                          <a:latin typeface="Verdana"/>
                          <a:ea typeface="Verdana"/>
                        </a:rPr>
                        <a:t>Les garçons et les hommes peuvent également être victimes/survivants de la VSLC. La politique de l’ONU s’applique également à eux.</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377749241"/>
                  </a:ext>
                </a:extLst>
              </a:tr>
            </a:tbl>
          </a:graphicData>
        </a:graphic>
      </p:graphicFrame>
    </p:spTree>
    <p:extLst>
      <p:ext uri="{BB962C8B-B14F-4D97-AF65-F5344CB8AC3E}">
        <p14:creationId xmlns:p14="http://schemas.microsoft.com/office/powerpoint/2010/main" val="390012770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9D20093-190F-E008-A1E0-AB7B5189D785}"/>
              </a:ext>
            </a:extLst>
          </p:cNvPr>
          <p:cNvSpPr txBox="1"/>
          <p:nvPr>
            <p:custDataLst>
              <p:tags r:id="rId1"/>
            </p:custDataLst>
          </p:nvPr>
        </p:nvSpPr>
        <p:spPr>
          <a:xfrm>
            <a:off x="1940668" y="5727550"/>
            <a:ext cx="8305800" cy="338554"/>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spcBef>
                <a:spcPts val="600"/>
              </a:spcBef>
              <a:spcAft>
                <a:spcPts val="600"/>
              </a:spcAft>
            </a:pPr>
            <a:r>
              <a:rPr lang="fr-FR" sz="1600" i="1" dirty="0">
                <a:latin typeface="Verdana"/>
                <a:ea typeface="Verdana"/>
              </a:rPr>
              <a:t>Illustration adaptée d’ONU Femmes – le modèle multisectoriel 2013</a:t>
            </a:r>
          </a:p>
        </p:txBody>
      </p:sp>
      <p:sp>
        <p:nvSpPr>
          <p:cNvPr id="4" name="Rectangle: Rounded Corners 3">
            <a:extLst>
              <a:ext uri="{FF2B5EF4-FFF2-40B4-BE49-F238E27FC236}">
                <a16:creationId xmlns:a16="http://schemas.microsoft.com/office/drawing/2014/main" id="{F5F062B5-9171-0F39-D01F-BF8D8F29332C}"/>
              </a:ext>
            </a:extLst>
          </p:cNvPr>
          <p:cNvSpPr/>
          <p:nvPr>
            <p:custDataLst>
              <p:tags r:id="rId2"/>
            </p:custDataLst>
          </p:nvPr>
        </p:nvSpPr>
        <p:spPr>
          <a:xfrm>
            <a:off x="4768174" y="2715354"/>
            <a:ext cx="2655651" cy="1257300"/>
          </a:xfrm>
          <a:prstGeom prst="roundRect">
            <a:avLst/>
          </a:prstGeom>
          <a:solidFill>
            <a:srgbClr val="0055A5"/>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b="1" dirty="0">
                <a:solidFill>
                  <a:schemeClr val="bg1"/>
                </a:solidFill>
                <a:latin typeface="Verdana" panose="020B0604030504040204" pitchFamily="34" charset="0"/>
                <a:ea typeface="Verdana" panose="020B0604030504040204" pitchFamily="34" charset="0"/>
              </a:rPr>
              <a:t>Survivants/</a:t>
            </a:r>
          </a:p>
          <a:p>
            <a:pPr algn="ctr"/>
            <a:r>
              <a:rPr lang="fr-FR" b="1" dirty="0">
                <a:solidFill>
                  <a:schemeClr val="bg1"/>
                </a:solidFill>
                <a:latin typeface="Verdana" panose="020B0604030504040204" pitchFamily="34" charset="0"/>
                <a:ea typeface="Verdana" panose="020B0604030504040204" pitchFamily="34" charset="0"/>
              </a:rPr>
              <a:t>Communauté</a:t>
            </a:r>
          </a:p>
        </p:txBody>
      </p:sp>
      <p:sp>
        <p:nvSpPr>
          <p:cNvPr id="6" name="Oval 5">
            <a:extLst>
              <a:ext uri="{FF2B5EF4-FFF2-40B4-BE49-F238E27FC236}">
                <a16:creationId xmlns:a16="http://schemas.microsoft.com/office/drawing/2014/main" id="{39476F02-081A-1F1B-3E0C-8FE886E6E4BE}"/>
              </a:ext>
            </a:extLst>
          </p:cNvPr>
          <p:cNvSpPr/>
          <p:nvPr>
            <p:custDataLst>
              <p:tags r:id="rId3"/>
            </p:custDataLst>
          </p:nvPr>
        </p:nvSpPr>
        <p:spPr>
          <a:xfrm>
            <a:off x="1965500" y="1344853"/>
            <a:ext cx="1901589" cy="1789386"/>
          </a:xfrm>
          <a:prstGeom prst="ellipse">
            <a:avLst/>
          </a:prstGeom>
          <a:solidFill>
            <a:srgbClr val="53813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dirty="0">
                <a:latin typeface="Verdana" panose="020B0604030504040204" pitchFamily="34" charset="0"/>
                <a:ea typeface="Verdana" panose="020B0604030504040204" pitchFamily="34" charset="0"/>
              </a:rPr>
              <a:t>Sûreté/ sécurité</a:t>
            </a:r>
          </a:p>
        </p:txBody>
      </p:sp>
      <p:sp>
        <p:nvSpPr>
          <p:cNvPr id="12" name="Oval 11">
            <a:extLst>
              <a:ext uri="{FF2B5EF4-FFF2-40B4-BE49-F238E27FC236}">
                <a16:creationId xmlns:a16="http://schemas.microsoft.com/office/drawing/2014/main" id="{BF470914-F713-9945-4C96-0A30A4CCB95B}"/>
              </a:ext>
            </a:extLst>
          </p:cNvPr>
          <p:cNvSpPr/>
          <p:nvPr>
            <p:custDataLst>
              <p:tags r:id="rId4"/>
            </p:custDataLst>
          </p:nvPr>
        </p:nvSpPr>
        <p:spPr>
          <a:xfrm>
            <a:off x="2070537" y="3360196"/>
            <a:ext cx="1901589" cy="1774691"/>
          </a:xfrm>
          <a:prstGeom prst="ellipse">
            <a:avLst/>
          </a:prstGeom>
          <a:solidFill>
            <a:srgbClr val="53813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dirty="0">
                <a:latin typeface="Verdana" panose="020B0604030504040204" pitchFamily="34" charset="0"/>
                <a:ea typeface="Verdana" panose="020B0604030504040204" pitchFamily="34" charset="0"/>
              </a:rPr>
              <a:t>Juridique/judiciaire</a:t>
            </a:r>
          </a:p>
        </p:txBody>
      </p:sp>
      <p:sp>
        <p:nvSpPr>
          <p:cNvPr id="14" name="Oval 13">
            <a:extLst>
              <a:ext uri="{FF2B5EF4-FFF2-40B4-BE49-F238E27FC236}">
                <a16:creationId xmlns:a16="http://schemas.microsoft.com/office/drawing/2014/main" id="{8F40F7F9-29E9-1905-98FD-8307D7374D74}"/>
              </a:ext>
            </a:extLst>
          </p:cNvPr>
          <p:cNvSpPr/>
          <p:nvPr>
            <p:custDataLst>
              <p:tags r:id="rId5"/>
            </p:custDataLst>
          </p:nvPr>
        </p:nvSpPr>
        <p:spPr>
          <a:xfrm>
            <a:off x="8324907" y="1219337"/>
            <a:ext cx="1921558" cy="1789386"/>
          </a:xfrm>
          <a:prstGeom prst="ellipse">
            <a:avLst/>
          </a:prstGeom>
          <a:solidFill>
            <a:srgbClr val="53813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dirty="0">
                <a:latin typeface="Verdana" panose="020B0604030504040204" pitchFamily="34" charset="0"/>
                <a:ea typeface="Verdana" panose="020B0604030504040204" pitchFamily="34" charset="0"/>
              </a:rPr>
              <a:t>Santé</a:t>
            </a:r>
          </a:p>
        </p:txBody>
      </p:sp>
      <p:sp>
        <p:nvSpPr>
          <p:cNvPr id="15" name="Oval 14">
            <a:extLst>
              <a:ext uri="{FF2B5EF4-FFF2-40B4-BE49-F238E27FC236}">
                <a16:creationId xmlns:a16="http://schemas.microsoft.com/office/drawing/2014/main" id="{CD8E49A3-3F78-9325-EACE-E10791236C6E}"/>
              </a:ext>
            </a:extLst>
          </p:cNvPr>
          <p:cNvSpPr/>
          <p:nvPr>
            <p:custDataLst>
              <p:tags r:id="rId6"/>
            </p:custDataLst>
          </p:nvPr>
        </p:nvSpPr>
        <p:spPr>
          <a:xfrm>
            <a:off x="8324907" y="3209945"/>
            <a:ext cx="2006761" cy="1924942"/>
          </a:xfrm>
          <a:prstGeom prst="ellipse">
            <a:avLst/>
          </a:prstGeom>
          <a:solidFill>
            <a:srgbClr val="538135"/>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fr-FR" sz="1600" dirty="0">
                <a:latin typeface="Verdana" panose="020B0604030504040204" pitchFamily="34" charset="0"/>
                <a:ea typeface="Verdana" panose="020B0604030504040204" pitchFamily="34" charset="0"/>
              </a:rPr>
              <a:t>Psychosocial*</a:t>
            </a:r>
          </a:p>
        </p:txBody>
      </p:sp>
      <p:sp>
        <p:nvSpPr>
          <p:cNvPr id="16" name="TextBox 15">
            <a:extLst>
              <a:ext uri="{FF2B5EF4-FFF2-40B4-BE49-F238E27FC236}">
                <a16:creationId xmlns:a16="http://schemas.microsoft.com/office/drawing/2014/main" id="{A67D4B6D-2229-A301-428C-3E0C2B82D760}"/>
              </a:ext>
            </a:extLst>
          </p:cNvPr>
          <p:cNvSpPr txBox="1"/>
          <p:nvPr>
            <p:custDataLst>
              <p:tags r:id="rId7"/>
            </p:custDataLst>
          </p:nvPr>
        </p:nvSpPr>
        <p:spPr>
          <a:xfrm>
            <a:off x="4191000" y="4374808"/>
            <a:ext cx="3805136"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spcBef>
                <a:spcPts val="600"/>
              </a:spcBef>
              <a:spcAft>
                <a:spcPts val="600"/>
              </a:spcAft>
            </a:pPr>
            <a:r>
              <a:rPr lang="fr-FR" sz="1600" i="1" dirty="0">
                <a:latin typeface="Verdana"/>
                <a:ea typeface="Verdana"/>
              </a:rPr>
              <a:t>*Inclut les initiatives de réintégration sociale et d’aide à la subsistance</a:t>
            </a:r>
          </a:p>
        </p:txBody>
      </p:sp>
      <p:cxnSp>
        <p:nvCxnSpPr>
          <p:cNvPr id="18" name="Straight Arrow Connector 17">
            <a:extLst>
              <a:ext uri="{FF2B5EF4-FFF2-40B4-BE49-F238E27FC236}">
                <a16:creationId xmlns:a16="http://schemas.microsoft.com/office/drawing/2014/main" id="{D89F50EC-706E-4173-1277-7CA7B0239B74}"/>
              </a:ext>
            </a:extLst>
          </p:cNvPr>
          <p:cNvCxnSpPr>
            <a:cxnSpLocks/>
          </p:cNvCxnSpPr>
          <p:nvPr>
            <p:custDataLst>
              <p:tags r:id="rId8"/>
            </p:custDataLst>
          </p:nvPr>
        </p:nvCxnSpPr>
        <p:spPr>
          <a:xfrm>
            <a:off x="3982027" y="2622016"/>
            <a:ext cx="628884" cy="444989"/>
          </a:xfrm>
          <a:prstGeom prst="straightConnector1">
            <a:avLst/>
          </a:prstGeom>
          <a:ln w="28575">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095E9557-30F6-5B6D-DCE2-B5FB26CBB551}"/>
              </a:ext>
            </a:extLst>
          </p:cNvPr>
          <p:cNvCxnSpPr>
            <a:cxnSpLocks/>
          </p:cNvCxnSpPr>
          <p:nvPr>
            <p:custDataLst>
              <p:tags r:id="rId9"/>
            </p:custDataLst>
          </p:nvPr>
        </p:nvCxnSpPr>
        <p:spPr>
          <a:xfrm flipV="1">
            <a:off x="3982027" y="3595904"/>
            <a:ext cx="628883" cy="376750"/>
          </a:xfrm>
          <a:prstGeom prst="straightConnector1">
            <a:avLst/>
          </a:prstGeom>
          <a:ln w="28575">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213CCEB0-268D-E74C-5280-DCDBBE799B79}"/>
              </a:ext>
            </a:extLst>
          </p:cNvPr>
          <p:cNvCxnSpPr>
            <a:cxnSpLocks/>
          </p:cNvCxnSpPr>
          <p:nvPr>
            <p:custDataLst>
              <p:tags r:id="rId10"/>
            </p:custDataLst>
          </p:nvPr>
        </p:nvCxnSpPr>
        <p:spPr>
          <a:xfrm flipH="1">
            <a:off x="7581088" y="2498704"/>
            <a:ext cx="638784" cy="466149"/>
          </a:xfrm>
          <a:prstGeom prst="straightConnector1">
            <a:avLst/>
          </a:prstGeom>
          <a:ln w="28575">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04F8D30C-B19E-9FA5-00CE-5BA9D43D46CE}"/>
              </a:ext>
            </a:extLst>
          </p:cNvPr>
          <p:cNvCxnSpPr>
            <a:cxnSpLocks/>
          </p:cNvCxnSpPr>
          <p:nvPr>
            <p:custDataLst>
              <p:tags r:id="rId11"/>
            </p:custDataLst>
          </p:nvPr>
        </p:nvCxnSpPr>
        <p:spPr>
          <a:xfrm flipH="1" flipV="1">
            <a:off x="7554975" y="3706354"/>
            <a:ext cx="664897" cy="266300"/>
          </a:xfrm>
          <a:prstGeom prst="straightConnector1">
            <a:avLst/>
          </a:prstGeom>
          <a:ln w="28575">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0D17868B-98C9-DDE4-B587-FCF5591F5294}"/>
              </a:ext>
            </a:extLst>
          </p:cNvPr>
          <p:cNvCxnSpPr>
            <a:cxnSpLocks/>
          </p:cNvCxnSpPr>
          <p:nvPr>
            <p:custDataLst>
              <p:tags r:id="rId12"/>
            </p:custDataLst>
          </p:nvPr>
        </p:nvCxnSpPr>
        <p:spPr>
          <a:xfrm flipH="1" flipV="1">
            <a:off x="3982027" y="4292652"/>
            <a:ext cx="4237845" cy="32235"/>
          </a:xfrm>
          <a:prstGeom prst="straightConnector1">
            <a:avLst/>
          </a:prstGeom>
          <a:ln w="28575">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a:extLst>
              <a:ext uri="{FF2B5EF4-FFF2-40B4-BE49-F238E27FC236}">
                <a16:creationId xmlns:a16="http://schemas.microsoft.com/office/drawing/2014/main" id="{66C8821C-F946-C09C-A599-F0188EB3AAB1}"/>
              </a:ext>
            </a:extLst>
          </p:cNvPr>
          <p:cNvCxnSpPr>
            <a:cxnSpLocks/>
          </p:cNvCxnSpPr>
          <p:nvPr>
            <p:custDataLst>
              <p:tags r:id="rId13"/>
            </p:custDataLst>
          </p:nvPr>
        </p:nvCxnSpPr>
        <p:spPr>
          <a:xfrm flipH="1">
            <a:off x="3972127" y="2229978"/>
            <a:ext cx="4247745" cy="0"/>
          </a:xfrm>
          <a:prstGeom prst="straightConnector1">
            <a:avLst/>
          </a:prstGeom>
          <a:ln w="28575">
            <a:headEnd type="triangle"/>
            <a:tailEnd type="triangle"/>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76CB8319-4B7D-F673-0D75-B4094BD7F00B}"/>
              </a:ext>
            </a:extLst>
          </p:cNvPr>
          <p:cNvSpPr txBox="1"/>
          <p:nvPr>
            <p:custDataLst>
              <p:tags r:id="rId14"/>
            </p:custDataLst>
          </p:nvPr>
        </p:nvSpPr>
        <p:spPr>
          <a:xfrm>
            <a:off x="641131" y="739181"/>
            <a:ext cx="11140965"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Les services aux survivants sont coordonnés par l’équipe de pays de l’ONU</a:t>
            </a:r>
          </a:p>
        </p:txBody>
      </p:sp>
    </p:spTree>
    <p:extLst>
      <p:ext uri="{BB962C8B-B14F-4D97-AF65-F5344CB8AC3E}">
        <p14:creationId xmlns:p14="http://schemas.microsoft.com/office/powerpoint/2010/main" val="105684962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 name="Diagram 13">
            <a:extLst>
              <a:ext uri="{FF2B5EF4-FFF2-40B4-BE49-F238E27FC236}">
                <a16:creationId xmlns:a16="http://schemas.microsoft.com/office/drawing/2014/main" id="{C5F82414-C139-6B87-08E8-5FF5403AB3EB}"/>
              </a:ext>
            </a:extLst>
          </p:cNvPr>
          <p:cNvGraphicFramePr/>
          <p:nvPr>
            <p:custDataLst>
              <p:tags r:id="rId1"/>
            </p:custDataLst>
            <p:extLst>
              <p:ext uri="{D42A27DB-BD31-4B8C-83A1-F6EECF244321}">
                <p14:modId xmlns:p14="http://schemas.microsoft.com/office/powerpoint/2010/main" val="1272034537"/>
              </p:ext>
            </p:extLst>
          </p:nvPr>
        </p:nvGraphicFramePr>
        <p:xfrm>
          <a:off x="2926080" y="1584959"/>
          <a:ext cx="6339840" cy="464492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2" name="TextBox 1">
            <a:extLst>
              <a:ext uri="{FF2B5EF4-FFF2-40B4-BE49-F238E27FC236}">
                <a16:creationId xmlns:a16="http://schemas.microsoft.com/office/drawing/2014/main" id="{EAA8FF53-8BC7-B0A0-905E-BAE1B87BE364}"/>
              </a:ext>
            </a:extLst>
          </p:cNvPr>
          <p:cNvSpPr txBox="1"/>
          <p:nvPr>
            <p:custDataLst>
              <p:tags r:id="rId2"/>
            </p:custDataLst>
          </p:nvPr>
        </p:nvSpPr>
        <p:spPr>
          <a:xfrm>
            <a:off x="1245108" y="719551"/>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Approche coordonnée et à l’échelle de la mission</a:t>
            </a:r>
          </a:p>
        </p:txBody>
      </p:sp>
    </p:spTree>
    <p:extLst>
      <p:ext uri="{BB962C8B-B14F-4D97-AF65-F5344CB8AC3E}">
        <p14:creationId xmlns:p14="http://schemas.microsoft.com/office/powerpoint/2010/main" val="327714990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1E08713-9798-91AD-CAB7-AB2083874B65}"/>
              </a:ext>
            </a:extLst>
          </p:cNvPr>
          <p:cNvSpPr txBox="1"/>
          <p:nvPr>
            <p:custDataLst>
              <p:tags r:id="rId1"/>
            </p:custDataLst>
          </p:nvPr>
        </p:nvSpPr>
        <p:spPr>
          <a:xfrm>
            <a:off x="1245108" y="771861"/>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Conseillers à la protection des femmes</a:t>
            </a:r>
          </a:p>
        </p:txBody>
      </p:sp>
      <p:sp>
        <p:nvSpPr>
          <p:cNvPr id="8" name="TextBox 7">
            <a:extLst>
              <a:ext uri="{FF2B5EF4-FFF2-40B4-BE49-F238E27FC236}">
                <a16:creationId xmlns:a16="http://schemas.microsoft.com/office/drawing/2014/main" id="{49E30826-1BDD-C8AC-D2B6-9484C6A89E24}"/>
              </a:ext>
            </a:extLst>
          </p:cNvPr>
          <p:cNvSpPr txBox="1"/>
          <p:nvPr>
            <p:custDataLst>
              <p:tags r:id="rId2"/>
            </p:custDataLst>
          </p:nvPr>
        </p:nvSpPr>
        <p:spPr>
          <a:xfrm>
            <a:off x="1598645" y="1438354"/>
            <a:ext cx="9000000" cy="255454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60045" marR="0" lvl="1" indent="-285750">
              <a:spcBef>
                <a:spcPts val="600"/>
              </a:spcBef>
              <a:spcAft>
                <a:spcPts val="600"/>
              </a:spcAft>
              <a:buSzPts val="1100"/>
              <a:buFont typeface="Symbol" panose="05050102010706020507" pitchFamily="18" charset="2"/>
              <a:buChar char=""/>
            </a:pPr>
            <a:r>
              <a:rPr lang="fr-FR" sz="2000" dirty="0">
                <a:solidFill>
                  <a:srgbClr val="000000"/>
                </a:solidFill>
                <a:effectLst/>
                <a:latin typeface="Verdana"/>
                <a:ea typeface="Times New Roman" panose="02020603050405020304" pitchFamily="18" charset="0"/>
                <a:cs typeface="Times New Roman"/>
              </a:rPr>
              <a:t>Conseiller la direction de la mission et fournir des orientations aux composantes civile, militaire et policière</a:t>
            </a:r>
          </a:p>
          <a:p>
            <a:pPr marL="360045" marR="0" lvl="1" indent="-285750">
              <a:spcBef>
                <a:spcPts val="600"/>
              </a:spcBef>
              <a:spcAft>
                <a:spcPts val="600"/>
              </a:spcAft>
              <a:buSzPts val="1100"/>
              <a:buFont typeface="Symbol" panose="05050102010706020507" pitchFamily="18" charset="2"/>
              <a:buChar char=""/>
            </a:pPr>
            <a:r>
              <a:rPr lang="fr-FR" sz="2000" dirty="0">
                <a:solidFill>
                  <a:srgbClr val="000000"/>
                </a:solidFill>
                <a:effectLst/>
                <a:latin typeface="Verdana"/>
                <a:ea typeface="Times New Roman" panose="02020603050405020304" pitchFamily="18" charset="0"/>
                <a:cs typeface="Times New Roman"/>
              </a:rPr>
              <a:t>Mise en place d’un suivi, d’une analyse et d’un reporting sur la VSLC</a:t>
            </a:r>
          </a:p>
          <a:p>
            <a:pPr marL="360045" marR="0" lvl="1" indent="-285750">
              <a:spcBef>
                <a:spcPts val="600"/>
              </a:spcBef>
              <a:spcAft>
                <a:spcPts val="600"/>
              </a:spcAft>
              <a:buSzPts val="1100"/>
              <a:buFont typeface="Symbol" panose="05050102010706020507" pitchFamily="18" charset="2"/>
              <a:buChar char=""/>
            </a:pPr>
            <a:r>
              <a:rPr lang="fr-FR" sz="2000" dirty="0">
                <a:solidFill>
                  <a:srgbClr val="000000"/>
                </a:solidFill>
                <a:effectLst/>
                <a:latin typeface="Verdana"/>
                <a:ea typeface="Times New Roman" panose="02020603050405020304" pitchFamily="18" charset="0"/>
                <a:cs typeface="Times New Roman"/>
              </a:rPr>
              <a:t>Promouvoir l’appropriation au niveau local </a:t>
            </a:r>
            <a:r>
              <a:rPr lang="fr-FR" sz="2000" dirty="0">
                <a:solidFill>
                  <a:srgbClr val="000000"/>
                </a:solidFill>
                <a:effectLst/>
                <a:latin typeface="Verdana"/>
                <a:ea typeface="Times New Roman" panose="02020603050405020304" pitchFamily="18" charset="0"/>
                <a:cs typeface="Segoe UI"/>
              </a:rPr>
              <a:t>et les stratégies de prévention</a:t>
            </a:r>
          </a:p>
          <a:p>
            <a:pPr marL="360045" marR="0" lvl="1" indent="-285750">
              <a:spcBef>
                <a:spcPts val="600"/>
              </a:spcBef>
              <a:spcAft>
                <a:spcPts val="600"/>
              </a:spcAft>
              <a:buSzPts val="1100"/>
              <a:buFont typeface="Symbol" panose="05050102010706020507" pitchFamily="18" charset="2"/>
              <a:buChar char=""/>
            </a:pPr>
            <a:r>
              <a:rPr lang="fr-FR" sz="2000" dirty="0">
                <a:solidFill>
                  <a:srgbClr val="000000"/>
                </a:solidFill>
                <a:effectLst/>
                <a:latin typeface="Verdana"/>
                <a:ea typeface="Calibri"/>
                <a:cs typeface="Arial"/>
              </a:rPr>
              <a:t>Plaider auprès du </a:t>
            </a:r>
            <a:r>
              <a:rPr lang="fr-FR" sz="2000" dirty="0">
                <a:solidFill>
                  <a:srgbClr val="000000"/>
                </a:solidFill>
                <a:latin typeface="Verdana"/>
                <a:ea typeface="Calibri"/>
                <a:cs typeface="Arial"/>
              </a:rPr>
              <a:t>gouvernement</a:t>
            </a:r>
            <a:r>
              <a:rPr lang="fr-FR" sz="2000" dirty="0">
                <a:solidFill>
                  <a:srgbClr val="000000"/>
                </a:solidFill>
                <a:effectLst/>
                <a:latin typeface="Verdana"/>
                <a:ea typeface="Calibri"/>
                <a:cs typeface="Arial"/>
              </a:rPr>
              <a:t> et des parties au conflit</a:t>
            </a:r>
          </a:p>
          <a:p>
            <a:pPr marL="74295" marR="0" lvl="1">
              <a:spcBef>
                <a:spcPts val="600"/>
              </a:spcBef>
              <a:spcAft>
                <a:spcPts val="600"/>
              </a:spcAft>
              <a:buSzPts val="1100"/>
            </a:pPr>
            <a:endParaRPr lang="en-GB" sz="2000" b="1" dirty="0">
              <a:solidFill>
                <a:srgbClr val="0055A5"/>
              </a:solidFill>
              <a:latin typeface="Verdana"/>
              <a:ea typeface="Calibri"/>
              <a:cs typeface="Arial"/>
            </a:endParaRPr>
          </a:p>
        </p:txBody>
      </p:sp>
    </p:spTree>
    <p:extLst>
      <p:ext uri="{BB962C8B-B14F-4D97-AF65-F5344CB8AC3E}">
        <p14:creationId xmlns:p14="http://schemas.microsoft.com/office/powerpoint/2010/main" val="207036630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1E08713-9798-91AD-CAB7-AB2083874B65}"/>
              </a:ext>
            </a:extLst>
          </p:cNvPr>
          <p:cNvSpPr txBox="1"/>
          <p:nvPr>
            <p:custDataLst>
              <p:tags r:id="rId1"/>
            </p:custDataLst>
          </p:nvPr>
        </p:nvSpPr>
        <p:spPr>
          <a:xfrm>
            <a:off x="1245108" y="696728"/>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Responsabilités des militaires, des policiers et des civils</a:t>
            </a:r>
          </a:p>
        </p:txBody>
      </p:sp>
      <p:sp>
        <p:nvSpPr>
          <p:cNvPr id="8" name="TextBox 7">
            <a:extLst>
              <a:ext uri="{FF2B5EF4-FFF2-40B4-BE49-F238E27FC236}">
                <a16:creationId xmlns:a16="http://schemas.microsoft.com/office/drawing/2014/main" id="{49E30826-1BDD-C8AC-D2B6-9484C6A89E24}"/>
              </a:ext>
            </a:extLst>
          </p:cNvPr>
          <p:cNvSpPr txBox="1"/>
          <p:nvPr>
            <p:custDataLst>
              <p:tags r:id="rId2"/>
            </p:custDataLst>
          </p:nvPr>
        </p:nvSpPr>
        <p:spPr>
          <a:xfrm>
            <a:off x="1598645" y="1438354"/>
            <a:ext cx="9000000" cy="347787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60363" marR="0" lvl="1" indent="-285750">
              <a:spcBef>
                <a:spcPts val="600"/>
              </a:spcBef>
              <a:spcAft>
                <a:spcPts val="600"/>
              </a:spcAft>
              <a:buSzPts val="1100"/>
              <a:buFont typeface="Symbol" panose="05050102010706020507" pitchFamily="18" charset="2"/>
              <a:buChar char=""/>
            </a:pPr>
            <a:r>
              <a:rPr lang="fr-FR" sz="2000" dirty="0">
                <a:solidFill>
                  <a:srgbClr val="000000"/>
                </a:solidFill>
                <a:effectLst/>
                <a:latin typeface="Verdana" panose="020B0604030504040204" pitchFamily="34" charset="0"/>
                <a:ea typeface="Times New Roman" panose="02020603050405020304" pitchFamily="18" charset="0"/>
                <a:cs typeface="Times New Roman" panose="02020603050405020304" pitchFamily="18" charset="0"/>
              </a:rPr>
              <a:t>S’engager auprès de la population pour détecter les risques</a:t>
            </a:r>
          </a:p>
          <a:p>
            <a:pPr marL="360363" marR="0" lvl="1" indent="-285750">
              <a:spcBef>
                <a:spcPts val="600"/>
              </a:spcBef>
              <a:spcAft>
                <a:spcPts val="600"/>
              </a:spcAft>
              <a:buSzPts val="1100"/>
              <a:buFont typeface="Symbol" panose="05050102010706020507" pitchFamily="18" charset="2"/>
              <a:buChar char=""/>
            </a:pPr>
            <a:r>
              <a:rPr lang="fr-FR" sz="2000" dirty="0">
                <a:solidFill>
                  <a:srgbClr val="000000"/>
                </a:solidFill>
                <a:latin typeface="Verdana" panose="020B0604030504040204" pitchFamily="34" charset="0"/>
                <a:ea typeface="Verdana"/>
                <a:cs typeface="Times New Roman" panose="02020603050405020304" pitchFamily="18" charset="0"/>
              </a:rPr>
              <a:t>Partager les alertes de violence sexuelle et les signaler à la composante Droits de l’homme</a:t>
            </a:r>
          </a:p>
          <a:p>
            <a:pPr marL="360363" marR="0" lvl="1" indent="-285750">
              <a:spcBef>
                <a:spcPts val="600"/>
              </a:spcBef>
              <a:spcAft>
                <a:spcPts val="600"/>
              </a:spcAft>
              <a:buSzPts val="1100"/>
              <a:buFont typeface="Symbol" panose="05050102010706020507" pitchFamily="18" charset="2"/>
              <a:buChar char=""/>
            </a:pPr>
            <a:r>
              <a:rPr lang="fr-FR" sz="2000" dirty="0">
                <a:solidFill>
                  <a:srgbClr val="000000"/>
                </a:solidFill>
                <a:latin typeface="Verdana" panose="020B0604030504040204" pitchFamily="34" charset="0"/>
                <a:ea typeface="Verdana"/>
                <a:cs typeface="Times New Roman" panose="02020603050405020304" pitchFamily="18" charset="0"/>
              </a:rPr>
              <a:t>Protection physique</a:t>
            </a:r>
          </a:p>
          <a:p>
            <a:pPr marL="360363" marR="0" lvl="1" indent="-285750">
              <a:spcBef>
                <a:spcPts val="600"/>
              </a:spcBef>
              <a:spcAft>
                <a:spcPts val="600"/>
              </a:spcAft>
              <a:buSzPts val="1100"/>
              <a:buFont typeface="Symbol" panose="05050102010706020507" pitchFamily="18" charset="2"/>
              <a:buChar char=""/>
            </a:pPr>
            <a:r>
              <a:rPr lang="fr-FR" sz="2000" dirty="0">
                <a:solidFill>
                  <a:srgbClr val="000000"/>
                </a:solidFill>
                <a:latin typeface="Verdana" panose="020B0604030504040204" pitchFamily="34" charset="0"/>
                <a:ea typeface="Verdana"/>
                <a:cs typeface="Times New Roman" panose="02020603050405020304" pitchFamily="18" charset="0"/>
              </a:rPr>
              <a:t>Soutien aux enquêtes</a:t>
            </a:r>
          </a:p>
          <a:p>
            <a:pPr marL="360363" marR="0" lvl="1" indent="-285750">
              <a:spcBef>
                <a:spcPts val="600"/>
              </a:spcBef>
              <a:spcAft>
                <a:spcPts val="600"/>
              </a:spcAft>
              <a:buSzPts val="1100"/>
              <a:buFont typeface="Symbol" panose="05050102010706020507" pitchFamily="18" charset="2"/>
              <a:buChar char=""/>
            </a:pPr>
            <a:r>
              <a:rPr lang="fr-FR" sz="2000" dirty="0">
                <a:solidFill>
                  <a:srgbClr val="000000"/>
                </a:solidFill>
                <a:latin typeface="Verdana" panose="020B0604030504040204" pitchFamily="34" charset="0"/>
                <a:ea typeface="Verdana"/>
                <a:cs typeface="Times New Roman" panose="02020603050405020304" pitchFamily="18" charset="0"/>
              </a:rPr>
              <a:t>Aiguiller les communautés et les victimes vers des services d’assistance</a:t>
            </a:r>
          </a:p>
          <a:p>
            <a:pPr marL="360363" marR="0" lvl="1" indent="-285750">
              <a:spcBef>
                <a:spcPts val="600"/>
              </a:spcBef>
              <a:spcAft>
                <a:spcPts val="600"/>
              </a:spcAft>
              <a:buSzPts val="1100"/>
              <a:buFont typeface="Symbol" panose="05050102010706020507" pitchFamily="18" charset="2"/>
              <a:buChar char=""/>
            </a:pPr>
            <a:r>
              <a:rPr lang="fr-FR" sz="2000" dirty="0">
                <a:solidFill>
                  <a:srgbClr val="000000"/>
                </a:solidFill>
                <a:latin typeface="Verdana" panose="020B0604030504040204" pitchFamily="34" charset="0"/>
                <a:ea typeface="Verdana"/>
                <a:cs typeface="Times New Roman" panose="02020603050405020304" pitchFamily="18" charset="0"/>
              </a:rPr>
              <a:t>Renforcer les capacités du responsable national en matière de VSLC</a:t>
            </a:r>
          </a:p>
          <a:p>
            <a:pPr marL="360363" marR="0" lvl="1" indent="-285750">
              <a:spcBef>
                <a:spcPts val="600"/>
              </a:spcBef>
              <a:spcAft>
                <a:spcPts val="600"/>
              </a:spcAft>
              <a:buSzPts val="1100"/>
              <a:buFont typeface="Symbol" panose="05050102010706020507" pitchFamily="18" charset="2"/>
              <a:buChar char=""/>
            </a:pPr>
            <a:endParaRPr lang="en-GB" sz="2000" dirty="0">
              <a:latin typeface="Verdana"/>
              <a:ea typeface="Verdana"/>
            </a:endParaRPr>
          </a:p>
        </p:txBody>
      </p:sp>
    </p:spTree>
    <p:extLst>
      <p:ext uri="{BB962C8B-B14F-4D97-AF65-F5344CB8AC3E}">
        <p14:creationId xmlns:p14="http://schemas.microsoft.com/office/powerpoint/2010/main" val="60319283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1E08713-9798-91AD-CAB7-AB2083874B65}"/>
              </a:ext>
            </a:extLst>
          </p:cNvPr>
          <p:cNvSpPr txBox="1"/>
          <p:nvPr>
            <p:custDataLst>
              <p:tags r:id="rId1"/>
            </p:custDataLst>
          </p:nvPr>
        </p:nvSpPr>
        <p:spPr>
          <a:xfrm>
            <a:off x="1245108" y="696728"/>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Responsabilités des composantes militaire et policière de l’ONU</a:t>
            </a:r>
          </a:p>
        </p:txBody>
      </p:sp>
      <p:sp>
        <p:nvSpPr>
          <p:cNvPr id="8" name="TextBox 7">
            <a:extLst>
              <a:ext uri="{FF2B5EF4-FFF2-40B4-BE49-F238E27FC236}">
                <a16:creationId xmlns:a16="http://schemas.microsoft.com/office/drawing/2014/main" id="{49E30826-1BDD-C8AC-D2B6-9484C6A89E24}"/>
              </a:ext>
            </a:extLst>
          </p:cNvPr>
          <p:cNvSpPr txBox="1"/>
          <p:nvPr>
            <p:custDataLst>
              <p:tags r:id="rId2"/>
            </p:custDataLst>
          </p:nvPr>
        </p:nvSpPr>
        <p:spPr>
          <a:xfrm>
            <a:off x="1598645" y="1438354"/>
            <a:ext cx="9000000" cy="455509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a:spcBef>
                <a:spcPts val="600"/>
              </a:spcBef>
              <a:spcAft>
                <a:spcPts val="600"/>
              </a:spcAft>
            </a:pPr>
            <a:r>
              <a:rPr lang="fr-FR" sz="2000" b="1" dirty="0">
                <a:solidFill>
                  <a:srgbClr val="000000"/>
                </a:solidFill>
                <a:effectLst/>
                <a:latin typeface="Verdana"/>
                <a:ea typeface="Calibri"/>
                <a:cs typeface="Arial"/>
              </a:rPr>
              <a:t>Composantes militaire et policière de l’ONU : </a:t>
            </a:r>
          </a:p>
          <a:p>
            <a:pPr marL="342900" marR="0" lvl="0" indent="-342900">
              <a:spcBef>
                <a:spcPts val="600"/>
              </a:spcBef>
              <a:spcAft>
                <a:spcPts val="600"/>
              </a:spcAft>
              <a:buFont typeface="Symbol" panose="05050102010706020507" pitchFamily="18" charset="2"/>
              <a:buChar char=""/>
            </a:pPr>
            <a:r>
              <a:rPr lang="fr-FR" sz="2000" dirty="0">
                <a:solidFill>
                  <a:srgbClr val="000000"/>
                </a:solidFill>
                <a:effectLst/>
                <a:latin typeface="Verdana"/>
                <a:ea typeface="Times New Roman" panose="02020603050405020304" pitchFamily="18" charset="0"/>
                <a:cs typeface="Times New Roman"/>
              </a:rPr>
              <a:t>Prévenir proactivement les VSLC</a:t>
            </a:r>
          </a:p>
          <a:p>
            <a:pPr marL="342900" marR="0" lvl="0" indent="-342900">
              <a:spcBef>
                <a:spcPts val="600"/>
              </a:spcBef>
              <a:spcAft>
                <a:spcPts val="600"/>
              </a:spcAft>
              <a:buFont typeface="Symbol" panose="05050102010706020507" pitchFamily="18" charset="2"/>
              <a:buChar char=""/>
            </a:pPr>
            <a:r>
              <a:rPr lang="fr-FR" sz="2000" dirty="0">
                <a:solidFill>
                  <a:srgbClr val="000000"/>
                </a:solidFill>
                <a:effectLst/>
                <a:latin typeface="Verdana"/>
                <a:ea typeface="Times New Roman" panose="02020603050405020304" pitchFamily="18" charset="0"/>
                <a:cs typeface="Times New Roman"/>
              </a:rPr>
              <a:t>Dissuader les auteurs d’infractions</a:t>
            </a:r>
          </a:p>
          <a:p>
            <a:pPr marL="342900" marR="0" lvl="0" indent="-342900">
              <a:spcBef>
                <a:spcPts val="600"/>
              </a:spcBef>
              <a:spcAft>
                <a:spcPts val="600"/>
              </a:spcAft>
              <a:buFont typeface="Symbol" panose="05050102010706020507" pitchFamily="18" charset="2"/>
              <a:buChar char=""/>
            </a:pPr>
            <a:r>
              <a:rPr lang="fr-FR" sz="2000" dirty="0">
                <a:solidFill>
                  <a:srgbClr val="000000"/>
                </a:solidFill>
                <a:effectLst/>
                <a:latin typeface="Verdana"/>
                <a:ea typeface="Times New Roman" panose="02020603050405020304" pitchFamily="18" charset="0"/>
                <a:cs typeface="Times New Roman"/>
              </a:rPr>
              <a:t>Protéger les civils, en particulier les femmes et les enfants </a:t>
            </a:r>
          </a:p>
          <a:p>
            <a:pPr marL="342900" indent="-342900">
              <a:spcBef>
                <a:spcPts val="600"/>
              </a:spcBef>
              <a:spcAft>
                <a:spcPts val="600"/>
              </a:spcAft>
              <a:buFont typeface="Symbol" panose="05050102010706020507" pitchFamily="18" charset="2"/>
              <a:buChar char=""/>
            </a:pPr>
            <a:r>
              <a:rPr lang="fr-FR" sz="2000" dirty="0">
                <a:solidFill>
                  <a:srgbClr val="000000"/>
                </a:solidFill>
                <a:effectLst/>
                <a:latin typeface="Verdana"/>
                <a:ea typeface="Times New Roman" panose="02020603050405020304" pitchFamily="18" charset="0"/>
                <a:cs typeface="Times New Roman"/>
              </a:rPr>
              <a:t>Neutraliser les menaces de VSLC – menaces potentielles, imminentes et permanentes</a:t>
            </a:r>
            <a:r>
              <a:rPr lang="fr-FR" sz="2000" dirty="0">
                <a:solidFill>
                  <a:srgbClr val="000000"/>
                </a:solidFill>
                <a:effectLst/>
                <a:latin typeface="Verdana"/>
                <a:ea typeface="Calibri"/>
                <a:cs typeface="Arial"/>
              </a:rPr>
              <a:t> </a:t>
            </a:r>
          </a:p>
          <a:p>
            <a:pPr marL="342900" marR="0" lvl="0" indent="-342900">
              <a:spcBef>
                <a:spcPts val="600"/>
              </a:spcBef>
              <a:spcAft>
                <a:spcPts val="600"/>
              </a:spcAft>
              <a:buFont typeface="Symbol" panose="05050102010706020507" pitchFamily="18" charset="2"/>
              <a:buChar char=""/>
            </a:pPr>
            <a:endParaRPr lang="fr-FR" sz="2000" dirty="0">
              <a:solidFill>
                <a:srgbClr val="000000"/>
              </a:solidFill>
              <a:latin typeface="Verdana" panose="020B0604030504040204" pitchFamily="34" charset="0"/>
              <a:ea typeface="Times New Roman" panose="02020603050405020304" pitchFamily="18" charset="0"/>
              <a:cs typeface="Arial" panose="020B0604020202020204" pitchFamily="34" charset="0"/>
            </a:endParaRPr>
          </a:p>
          <a:p>
            <a:pPr marR="0" lvl="0" algn="ctr">
              <a:spcBef>
                <a:spcPts val="600"/>
              </a:spcBef>
              <a:spcAft>
                <a:spcPts val="600"/>
              </a:spcAft>
            </a:pPr>
            <a:r>
              <a:rPr lang="fr-FR" sz="2000" i="1" dirty="0">
                <a:solidFill>
                  <a:srgbClr val="000000"/>
                </a:solidFill>
                <a:effectLst/>
                <a:latin typeface="Verdana"/>
                <a:ea typeface="Times New Roman" panose="02020603050405020304" pitchFamily="18" charset="0"/>
                <a:cs typeface="Arial"/>
              </a:rPr>
              <a:t>Ces rôles essentiels des composantes militaire et policière de l’ONU s’appliquent aux mandats de lutte contre la VSLC, de protection de l’enfance et de PdC</a:t>
            </a:r>
          </a:p>
          <a:p>
            <a:pPr marL="0" marR="0">
              <a:spcBef>
                <a:spcPts val="600"/>
              </a:spcBef>
              <a:spcAft>
                <a:spcPts val="600"/>
              </a:spcAft>
            </a:pPr>
            <a:endParaRPr lang="fr-FR" sz="2000" dirty="0">
              <a:solidFill>
                <a:srgbClr val="000000"/>
              </a:solidFill>
              <a:effectLst/>
              <a:latin typeface="Verdana" panose="020B060403050404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45905445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8BE955B2-A3CA-F41A-A1D0-206808D344E7}"/>
              </a:ext>
            </a:extLst>
          </p:cNvPr>
          <p:cNvSpPr txBox="1"/>
          <p:nvPr>
            <p:custDataLst>
              <p:tags r:id="rId1"/>
            </p:custDataLst>
          </p:nvPr>
        </p:nvSpPr>
        <p:spPr>
          <a:xfrm>
            <a:off x="662152" y="716182"/>
            <a:ext cx="10867696"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Toutes les composantes de la mission contribuent à la lutte contre la VSLC</a:t>
            </a:r>
          </a:p>
        </p:txBody>
      </p:sp>
      <p:sp>
        <p:nvSpPr>
          <p:cNvPr id="6" name="TextBox 5">
            <a:extLst>
              <a:ext uri="{FF2B5EF4-FFF2-40B4-BE49-F238E27FC236}">
                <a16:creationId xmlns:a16="http://schemas.microsoft.com/office/drawing/2014/main" id="{05EF5781-F56A-92EC-7D18-5A5431315894}"/>
              </a:ext>
            </a:extLst>
          </p:cNvPr>
          <p:cNvSpPr txBox="1"/>
          <p:nvPr>
            <p:custDataLst>
              <p:tags r:id="rId2"/>
            </p:custDataLst>
          </p:nvPr>
        </p:nvSpPr>
        <p:spPr>
          <a:xfrm>
            <a:off x="1388438" y="1448864"/>
            <a:ext cx="9836610" cy="455509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spcBef>
                <a:spcPts val="600"/>
              </a:spcBef>
              <a:spcAft>
                <a:spcPts val="600"/>
              </a:spcAft>
              <a:buFont typeface="Arial" panose="020B0604020202020204" pitchFamily="34" charset="0"/>
              <a:buChar char="•"/>
            </a:pPr>
            <a:r>
              <a:rPr lang="fr-FR" sz="2000" dirty="0">
                <a:latin typeface="Verdana"/>
                <a:ea typeface="Verdana"/>
              </a:rPr>
              <a:t>RSSG/Chef de mission</a:t>
            </a:r>
          </a:p>
          <a:p>
            <a:pPr marL="285750" indent="-285750">
              <a:spcBef>
                <a:spcPts val="600"/>
              </a:spcBef>
              <a:spcAft>
                <a:spcPts val="600"/>
              </a:spcAft>
              <a:buFont typeface="Arial" panose="020B0604020202020204" pitchFamily="34" charset="0"/>
              <a:buChar char="•"/>
            </a:pPr>
            <a:r>
              <a:rPr lang="fr-FR" sz="2000" dirty="0">
                <a:latin typeface="Verdana"/>
                <a:ea typeface="Verdana"/>
              </a:rPr>
              <a:t>RSSG adjoints</a:t>
            </a:r>
          </a:p>
          <a:p>
            <a:pPr marL="285750" indent="-285750">
              <a:spcBef>
                <a:spcPts val="600"/>
              </a:spcBef>
              <a:spcAft>
                <a:spcPts val="600"/>
              </a:spcAft>
              <a:buFont typeface="Arial" panose="020B0604020202020204" pitchFamily="34" charset="0"/>
              <a:buChar char="•"/>
            </a:pPr>
            <a:r>
              <a:rPr lang="fr-FR" sz="2000" dirty="0">
                <a:latin typeface="Verdana"/>
                <a:ea typeface="Verdana"/>
              </a:rPr>
              <a:t>Composantes Droits de l’homme</a:t>
            </a:r>
          </a:p>
          <a:p>
            <a:pPr marL="285750" indent="-285750">
              <a:spcBef>
                <a:spcPts val="600"/>
              </a:spcBef>
              <a:spcAft>
                <a:spcPts val="600"/>
              </a:spcAft>
              <a:buFont typeface="Arial" panose="020B0604020202020204" pitchFamily="34" charset="0"/>
              <a:buChar char="•"/>
            </a:pPr>
            <a:r>
              <a:rPr lang="fr-FR" sz="2000" dirty="0">
                <a:latin typeface="Verdana"/>
                <a:ea typeface="Verdana"/>
              </a:rPr>
              <a:t>Sections des affaires politiques et des affaires civiles</a:t>
            </a:r>
          </a:p>
          <a:p>
            <a:pPr marL="285750" indent="-285750">
              <a:spcBef>
                <a:spcPts val="600"/>
              </a:spcBef>
              <a:spcAft>
                <a:spcPts val="600"/>
              </a:spcAft>
              <a:buFont typeface="Arial" panose="020B0604020202020204" pitchFamily="34" charset="0"/>
              <a:buChar char="•"/>
            </a:pPr>
            <a:r>
              <a:rPr lang="fr-FR" sz="2000" dirty="0">
                <a:latin typeface="Verdana"/>
                <a:ea typeface="Verdana"/>
              </a:rPr>
              <a:t>Unités et conseillers aux questions liées au genre</a:t>
            </a:r>
          </a:p>
          <a:p>
            <a:pPr marL="285750" indent="-285750">
              <a:spcBef>
                <a:spcPts val="600"/>
              </a:spcBef>
              <a:spcAft>
                <a:spcPts val="600"/>
              </a:spcAft>
              <a:buFont typeface="Arial" panose="020B0604020202020204" pitchFamily="34" charset="0"/>
              <a:buChar char="•"/>
            </a:pPr>
            <a:r>
              <a:rPr lang="fr-FR" sz="2000" dirty="0">
                <a:latin typeface="Verdana"/>
                <a:ea typeface="Verdana"/>
              </a:rPr>
              <a:t>Composantes Affaires judiciaires et pénitentiaires</a:t>
            </a:r>
          </a:p>
          <a:p>
            <a:pPr marL="285750" indent="-285750">
              <a:spcBef>
                <a:spcPts val="600"/>
              </a:spcBef>
              <a:spcAft>
                <a:spcPts val="600"/>
              </a:spcAft>
              <a:buFont typeface="Arial" panose="020B0604020202020204" pitchFamily="34" charset="0"/>
              <a:buChar char="•"/>
            </a:pPr>
            <a:r>
              <a:rPr lang="fr-FR" sz="2000" dirty="0">
                <a:latin typeface="Verdana"/>
                <a:ea typeface="Verdana"/>
              </a:rPr>
              <a:t>Composantes RSS et DDR </a:t>
            </a:r>
          </a:p>
          <a:p>
            <a:pPr marL="285750" indent="-285750">
              <a:spcBef>
                <a:spcPts val="600"/>
              </a:spcBef>
              <a:spcAft>
                <a:spcPts val="600"/>
              </a:spcAft>
              <a:buFont typeface="Arial" panose="020B0604020202020204" pitchFamily="34" charset="0"/>
              <a:buChar char="•"/>
            </a:pPr>
            <a:r>
              <a:rPr lang="fr-FR" sz="2000" dirty="0">
                <a:latin typeface="Verdana"/>
                <a:ea typeface="Verdana"/>
              </a:rPr>
              <a:t>Composante Information du public</a:t>
            </a:r>
          </a:p>
          <a:p>
            <a:pPr marL="285750" indent="-285750">
              <a:spcBef>
                <a:spcPts val="600"/>
              </a:spcBef>
              <a:spcAft>
                <a:spcPts val="600"/>
              </a:spcAft>
              <a:buFont typeface="Arial" panose="020B0604020202020204" pitchFamily="34" charset="0"/>
              <a:buChar char="•"/>
            </a:pPr>
            <a:r>
              <a:rPr lang="fr-FR" sz="2000" dirty="0">
                <a:latin typeface="Verdana"/>
                <a:ea typeface="Verdana"/>
              </a:rPr>
              <a:t>Conseillers à la protection des civils/à la protection de l’enfance</a:t>
            </a:r>
          </a:p>
          <a:p>
            <a:pPr marL="285750" indent="-285750">
              <a:spcBef>
                <a:spcPts val="600"/>
              </a:spcBef>
              <a:spcAft>
                <a:spcPts val="600"/>
              </a:spcAft>
              <a:buFont typeface="Arial" panose="020B0604020202020204" pitchFamily="34" charset="0"/>
              <a:buChar char="•"/>
            </a:pPr>
            <a:r>
              <a:rPr lang="fr-FR" sz="2000" dirty="0">
                <a:latin typeface="Verdana"/>
                <a:ea typeface="Verdana"/>
              </a:rPr>
              <a:t>Centre d’opérations conjoint et Centre d’analyse conjointe de la mission</a:t>
            </a:r>
          </a:p>
        </p:txBody>
      </p:sp>
    </p:spTree>
    <p:extLst>
      <p:ext uri="{BB962C8B-B14F-4D97-AF65-F5344CB8AC3E}">
        <p14:creationId xmlns:p14="http://schemas.microsoft.com/office/powerpoint/2010/main" val="344743979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FEC0EEF-35FE-08A9-B4A0-FC0A99237AE9}"/>
              </a:ext>
            </a:extLst>
          </p:cNvPr>
          <p:cNvSpPr txBox="1"/>
          <p:nvPr>
            <p:custDataLst>
              <p:tags r:id="rId1"/>
            </p:custDataLst>
          </p:nvPr>
        </p:nvSpPr>
        <p:spPr>
          <a:xfrm>
            <a:off x="1245108" y="769512"/>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Conseils aux agents de maintien de la paix confrontés à la VSLC</a:t>
            </a:r>
          </a:p>
        </p:txBody>
      </p:sp>
      <p:sp>
        <p:nvSpPr>
          <p:cNvPr id="6" name="TextBox 5">
            <a:extLst>
              <a:ext uri="{FF2B5EF4-FFF2-40B4-BE49-F238E27FC236}">
                <a16:creationId xmlns:a16="http://schemas.microsoft.com/office/drawing/2014/main" id="{9AB219E0-4EA7-2F97-607E-64D12AEB44CD}"/>
              </a:ext>
            </a:extLst>
          </p:cNvPr>
          <p:cNvSpPr txBox="1"/>
          <p:nvPr>
            <p:custDataLst>
              <p:tags r:id="rId2"/>
            </p:custDataLst>
          </p:nvPr>
        </p:nvSpPr>
        <p:spPr>
          <a:xfrm>
            <a:off x="1498259" y="1459230"/>
            <a:ext cx="9195479" cy="30162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spcBef>
                <a:spcPts val="600"/>
              </a:spcBef>
              <a:spcAft>
                <a:spcPts val="600"/>
              </a:spcAft>
              <a:buFont typeface="Arial" panose="020B0604020202020204" pitchFamily="34" charset="0"/>
              <a:buChar char="•"/>
            </a:pPr>
            <a:r>
              <a:rPr lang="fr-FR" sz="2000" dirty="0">
                <a:latin typeface="Verdana"/>
                <a:ea typeface="Verdana"/>
              </a:rPr>
              <a:t>Lors des contacts avec d’éventuels survivants, partez du principe que des violations ont été commises</a:t>
            </a:r>
          </a:p>
          <a:p>
            <a:pPr marL="342900" indent="-342900">
              <a:spcBef>
                <a:spcPts val="600"/>
              </a:spcBef>
              <a:spcAft>
                <a:spcPts val="600"/>
              </a:spcAft>
              <a:buFont typeface="Arial" panose="020B0604020202020204" pitchFamily="34" charset="0"/>
              <a:buChar char="•"/>
            </a:pPr>
            <a:r>
              <a:rPr lang="fr-FR" sz="2000" dirty="0">
                <a:latin typeface="Verdana"/>
                <a:ea typeface="Verdana"/>
              </a:rPr>
              <a:t>Assurez la sécurité du survivant ou du témoin et emmenez-le en lieu sûr si nécessaire (à condition qu’il y consente)</a:t>
            </a:r>
          </a:p>
          <a:p>
            <a:pPr marL="342900" indent="-342900">
              <a:spcBef>
                <a:spcPts val="600"/>
              </a:spcBef>
              <a:spcAft>
                <a:spcPts val="600"/>
              </a:spcAft>
              <a:buFont typeface="Arial" panose="020B0604020202020204" pitchFamily="34" charset="0"/>
              <a:buChar char="•"/>
            </a:pPr>
            <a:r>
              <a:rPr lang="fr-FR" sz="2000" dirty="0">
                <a:latin typeface="Verdana"/>
                <a:ea typeface="Verdana"/>
              </a:rPr>
              <a:t>Fournissez une assistance immédiate (premiers secours/EVACMED) en cas d’urgence</a:t>
            </a:r>
          </a:p>
          <a:p>
            <a:pPr marL="342900" indent="-342900">
              <a:spcBef>
                <a:spcPts val="600"/>
              </a:spcBef>
              <a:spcAft>
                <a:spcPts val="600"/>
              </a:spcAft>
              <a:buFont typeface="Arial" panose="020B0604020202020204" pitchFamily="34" charset="0"/>
              <a:buChar char="•"/>
            </a:pPr>
            <a:r>
              <a:rPr lang="fr-FR" sz="2000" dirty="0">
                <a:latin typeface="Verdana"/>
                <a:ea typeface="Verdana"/>
              </a:rPr>
              <a:t>Dans les cas d’enfants victimes de VSLC : respectez l’intérêt supérieur de l’enfant lorsque vous vous occupez de lui</a:t>
            </a:r>
            <a:endParaRPr lang="fr-FR" sz="2000" b="1" dirty="0">
              <a:solidFill>
                <a:srgbClr val="0055A5"/>
              </a:solidFill>
              <a:latin typeface="Verdana"/>
              <a:ea typeface="Verdana"/>
            </a:endParaRPr>
          </a:p>
        </p:txBody>
      </p:sp>
    </p:spTree>
    <p:extLst>
      <p:ext uri="{BB962C8B-B14F-4D97-AF65-F5344CB8AC3E}">
        <p14:creationId xmlns:p14="http://schemas.microsoft.com/office/powerpoint/2010/main" val="221261016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FEC0EEF-35FE-08A9-B4A0-FC0A99237AE9}"/>
              </a:ext>
            </a:extLst>
          </p:cNvPr>
          <p:cNvSpPr txBox="1"/>
          <p:nvPr>
            <p:custDataLst>
              <p:tags r:id="rId1"/>
            </p:custDataLst>
          </p:nvPr>
        </p:nvSpPr>
        <p:spPr>
          <a:xfrm>
            <a:off x="964692" y="725910"/>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Conseils pour les agents de maintien de la paix</a:t>
            </a:r>
          </a:p>
        </p:txBody>
      </p:sp>
      <p:sp>
        <p:nvSpPr>
          <p:cNvPr id="6" name="TextBox 5">
            <a:extLst>
              <a:ext uri="{FF2B5EF4-FFF2-40B4-BE49-F238E27FC236}">
                <a16:creationId xmlns:a16="http://schemas.microsoft.com/office/drawing/2014/main" id="{9AB219E0-4EA7-2F97-607E-64D12AEB44CD}"/>
              </a:ext>
            </a:extLst>
          </p:cNvPr>
          <p:cNvSpPr txBox="1"/>
          <p:nvPr>
            <p:custDataLst>
              <p:tags r:id="rId2"/>
            </p:custDataLst>
          </p:nvPr>
        </p:nvSpPr>
        <p:spPr>
          <a:xfrm>
            <a:off x="1598645" y="1438354"/>
            <a:ext cx="9000000" cy="470898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fr-FR" sz="2000" b="1" dirty="0">
                <a:latin typeface="Verdana"/>
                <a:ea typeface="Verdana"/>
              </a:rPr>
              <a:t>Si vous êtes confronté à un incident de VSLC :</a:t>
            </a:r>
          </a:p>
          <a:p>
            <a:pPr marL="342900" indent="-342900">
              <a:spcBef>
                <a:spcPts val="600"/>
              </a:spcBef>
              <a:spcAft>
                <a:spcPts val="600"/>
              </a:spcAft>
              <a:buFont typeface="Arial" panose="020B0604020202020204" pitchFamily="34" charset="0"/>
              <a:buChar char="•"/>
            </a:pPr>
            <a:r>
              <a:rPr lang="fr-FR" sz="2000" dirty="0">
                <a:latin typeface="Verdana"/>
                <a:ea typeface="Verdana"/>
              </a:rPr>
              <a:t>Respectez le principe « ne pas nuire » et éviter les dommages collatéraux</a:t>
            </a:r>
          </a:p>
          <a:p>
            <a:pPr marL="342900" indent="-342900">
              <a:spcBef>
                <a:spcPts val="600"/>
              </a:spcBef>
              <a:spcAft>
                <a:spcPts val="600"/>
              </a:spcAft>
              <a:buFont typeface="Arial" panose="020B0604020202020204" pitchFamily="34" charset="0"/>
              <a:buChar char="•"/>
            </a:pPr>
            <a:r>
              <a:rPr lang="fr-FR" sz="2000" dirty="0">
                <a:latin typeface="Verdana"/>
                <a:ea typeface="Verdana"/>
              </a:rPr>
              <a:t>Respectez, aidez et protégez les survivants et les témoins</a:t>
            </a:r>
          </a:p>
          <a:p>
            <a:pPr marL="342900" indent="-342900">
              <a:spcBef>
                <a:spcPts val="600"/>
              </a:spcBef>
              <a:spcAft>
                <a:spcPts val="600"/>
              </a:spcAft>
              <a:buFont typeface="Arial" panose="020B0604020202020204" pitchFamily="34" charset="0"/>
              <a:buChar char="•"/>
            </a:pPr>
            <a:r>
              <a:rPr lang="fr-FR" sz="2000" dirty="0">
                <a:latin typeface="Verdana"/>
                <a:ea typeface="Verdana"/>
              </a:rPr>
              <a:t>Respectez la dignité et la confidentialité des survivants et des témoins</a:t>
            </a:r>
          </a:p>
          <a:p>
            <a:pPr marL="342900" indent="-342900">
              <a:spcBef>
                <a:spcPts val="600"/>
              </a:spcBef>
              <a:spcAft>
                <a:spcPts val="600"/>
              </a:spcAft>
              <a:buFont typeface="Arial" panose="020B0604020202020204" pitchFamily="34" charset="0"/>
              <a:buChar char="•"/>
            </a:pPr>
            <a:r>
              <a:rPr lang="fr-FR" sz="2000" dirty="0">
                <a:latin typeface="Verdana"/>
                <a:ea typeface="Verdana"/>
              </a:rPr>
              <a:t>Obtenez le consentement éclairé des victimes et survivants pour l’aiguillage vers les services compétents et d’autres actions</a:t>
            </a:r>
          </a:p>
          <a:p>
            <a:pPr marL="342900" indent="-342900">
              <a:spcBef>
                <a:spcPts val="600"/>
              </a:spcBef>
              <a:spcAft>
                <a:spcPts val="600"/>
              </a:spcAft>
              <a:buFont typeface="Arial" panose="020B0604020202020204" pitchFamily="34" charset="0"/>
              <a:buChar char="•"/>
            </a:pPr>
            <a:r>
              <a:rPr lang="fr-FR" sz="2000" dirty="0">
                <a:latin typeface="Verdana"/>
                <a:ea typeface="Verdana"/>
              </a:rPr>
              <a:t>Obtenez les informations nécessaires à l’établissement de rapports et à la mise en œuvre d’actions susceptibles de prévenir immédiatement d’autres violations</a:t>
            </a:r>
          </a:p>
          <a:p>
            <a:pPr marL="342900" indent="-342900">
              <a:spcBef>
                <a:spcPts val="600"/>
              </a:spcBef>
              <a:spcAft>
                <a:spcPts val="600"/>
              </a:spcAft>
              <a:buFont typeface="Arial" panose="020B0604020202020204" pitchFamily="34" charset="0"/>
              <a:buChar char="•"/>
            </a:pPr>
            <a:endParaRPr lang="en-GB" sz="2000" dirty="0">
              <a:latin typeface="Verdana"/>
              <a:ea typeface="Verdana"/>
            </a:endParaRPr>
          </a:p>
        </p:txBody>
      </p:sp>
    </p:spTree>
    <p:extLst>
      <p:ext uri="{BB962C8B-B14F-4D97-AF65-F5344CB8AC3E}">
        <p14:creationId xmlns:p14="http://schemas.microsoft.com/office/powerpoint/2010/main" val="130986082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51E66A67-8469-E60A-8FD2-2604C4EC997B}"/>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E227FBB8-8EEA-43C2-A096-BD2F5AF72D1B}"/>
              </a:ext>
            </a:extLst>
          </p:cNvPr>
          <p:cNvSpPr txBox="1"/>
          <p:nvPr>
            <p:custDataLst>
              <p:tags r:id="rId1"/>
            </p:custDataLst>
          </p:nvPr>
        </p:nvSpPr>
        <p:spPr>
          <a:xfrm>
            <a:off x="1245108" y="716183"/>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Conseils destinés au personnel en uniforme</a:t>
            </a:r>
          </a:p>
        </p:txBody>
      </p:sp>
      <p:sp>
        <p:nvSpPr>
          <p:cNvPr id="6" name="TextBox 5">
            <a:extLst>
              <a:ext uri="{FF2B5EF4-FFF2-40B4-BE49-F238E27FC236}">
                <a16:creationId xmlns:a16="http://schemas.microsoft.com/office/drawing/2014/main" id="{D76BCC02-392E-17E0-28D5-006C28C9E8C3}"/>
              </a:ext>
            </a:extLst>
          </p:cNvPr>
          <p:cNvSpPr txBox="1"/>
          <p:nvPr>
            <p:custDataLst>
              <p:tags r:id="rId2"/>
            </p:custDataLst>
          </p:nvPr>
        </p:nvSpPr>
        <p:spPr>
          <a:xfrm>
            <a:off x="1598645" y="1438354"/>
            <a:ext cx="9000000" cy="286232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fr-FR" sz="2000" b="1" dirty="0">
                <a:latin typeface="Verdana"/>
                <a:ea typeface="Verdana"/>
              </a:rPr>
              <a:t>Si vous êtes confronté à un incident de VSLC :</a:t>
            </a:r>
          </a:p>
          <a:p>
            <a:pPr marL="342900" indent="-342900">
              <a:spcBef>
                <a:spcPts val="600"/>
              </a:spcBef>
              <a:spcAft>
                <a:spcPts val="600"/>
              </a:spcAft>
              <a:buFont typeface="Arial" panose="020B0604020202020204" pitchFamily="34" charset="0"/>
              <a:buChar char="•"/>
            </a:pPr>
            <a:r>
              <a:rPr lang="fr-FR" sz="2000" dirty="0">
                <a:latin typeface="Verdana"/>
                <a:ea typeface="Verdana"/>
              </a:rPr>
              <a:t>N’interrogez pas le survivant et n’enquêtez pas sur l’incident (rôle des composantes Droits de l’homme) </a:t>
            </a:r>
          </a:p>
          <a:p>
            <a:pPr marL="342900" indent="-342900">
              <a:spcBef>
                <a:spcPts val="600"/>
              </a:spcBef>
              <a:spcAft>
                <a:spcPts val="600"/>
              </a:spcAft>
              <a:buFont typeface="Arial" panose="020B0604020202020204" pitchFamily="34" charset="0"/>
              <a:buChar char="•"/>
            </a:pPr>
            <a:r>
              <a:rPr lang="fr-FR" sz="2000" dirty="0">
                <a:latin typeface="Verdana"/>
                <a:ea typeface="Verdana"/>
              </a:rPr>
              <a:t>N’assurez pas de suivi (rôle des CPPF et des composantes Droits de l’homme et Protection de l’enfance)</a:t>
            </a:r>
          </a:p>
          <a:p>
            <a:pPr marL="342900" indent="-342900">
              <a:spcBef>
                <a:spcPts val="600"/>
              </a:spcBef>
              <a:spcAft>
                <a:spcPts val="600"/>
              </a:spcAft>
              <a:buFont typeface="Arial" panose="020B0604020202020204" pitchFamily="34" charset="0"/>
              <a:buChar char="•"/>
            </a:pPr>
            <a:r>
              <a:rPr lang="fr-FR" sz="2000" dirty="0">
                <a:latin typeface="Verdana"/>
                <a:ea typeface="Verdana"/>
              </a:rPr>
              <a:t>Ne révélez pas l’identité des survivants</a:t>
            </a:r>
          </a:p>
          <a:p>
            <a:pPr marL="342900" indent="-342900">
              <a:spcBef>
                <a:spcPts val="600"/>
              </a:spcBef>
              <a:spcAft>
                <a:spcPts val="600"/>
              </a:spcAft>
              <a:buFont typeface="Arial" panose="020B0604020202020204" pitchFamily="34" charset="0"/>
              <a:buChar char="•"/>
            </a:pPr>
            <a:r>
              <a:rPr lang="fr-FR" sz="2000" dirty="0">
                <a:latin typeface="Verdana"/>
                <a:ea typeface="Verdana"/>
              </a:rPr>
              <a:t>Ne photographiez pas et ne filmez pas les survivants</a:t>
            </a:r>
          </a:p>
        </p:txBody>
      </p:sp>
    </p:spTree>
    <p:extLst>
      <p:ext uri="{BB962C8B-B14F-4D97-AF65-F5344CB8AC3E}">
        <p14:creationId xmlns:p14="http://schemas.microsoft.com/office/powerpoint/2010/main" val="352795061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00365FD-D62B-D812-DB7D-FABDBBC5B2D4}"/>
              </a:ext>
            </a:extLst>
          </p:cNvPr>
          <p:cNvSpPr txBox="1"/>
          <p:nvPr>
            <p:custDataLst>
              <p:tags r:id="rId1"/>
            </p:custDataLst>
          </p:nvPr>
        </p:nvSpPr>
        <p:spPr>
          <a:xfrm>
            <a:off x="1524000" y="2967335"/>
            <a:ext cx="9144000" cy="923330"/>
          </a:xfrm>
          <a:prstGeom prst="rect">
            <a:avLst/>
          </a:prstGeom>
          <a:noFill/>
        </p:spPr>
        <p:txBody>
          <a:bodyPr wrap="square" anchor="ctr">
            <a:spAutoFit/>
          </a:bodyPr>
          <a:lstStyle/>
          <a:p>
            <a:pPr marL="0" marR="0" algn="ctr">
              <a:spcBef>
                <a:spcPts val="600"/>
              </a:spcBef>
              <a:spcAft>
                <a:spcPts val="600"/>
              </a:spcAft>
            </a:pPr>
            <a:r>
              <a:rPr lang="fr-FR" sz="5400" b="1" dirty="0">
                <a:solidFill>
                  <a:srgbClr val="0055A5"/>
                </a:solidFill>
                <a:latin typeface="Verdana" panose="020B0604030504040204" pitchFamily="34" charset="0"/>
                <a:ea typeface="Verdana" panose="020B0604030504040204" pitchFamily="34" charset="0"/>
                <a:cs typeface="Aptos" panose="020B0004020202020204" pitchFamily="34" charset="0"/>
              </a:rPr>
              <a:t>Merci</a:t>
            </a:r>
          </a:p>
        </p:txBody>
      </p:sp>
    </p:spTree>
    <p:extLst>
      <p:ext uri="{BB962C8B-B14F-4D97-AF65-F5344CB8AC3E}">
        <p14:creationId xmlns:p14="http://schemas.microsoft.com/office/powerpoint/2010/main" val="2390579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E3349467-58C4-87D9-972E-778A2C38424F}"/>
              </a:ext>
            </a:extLst>
          </p:cNvPr>
          <p:cNvGraphicFramePr>
            <a:graphicFrameLocks noGrp="1"/>
          </p:cNvGraphicFramePr>
          <p:nvPr>
            <p:custDataLst>
              <p:tags r:id="rId1"/>
            </p:custDataLst>
            <p:extLst>
              <p:ext uri="{D42A27DB-BD31-4B8C-83A1-F6EECF244321}">
                <p14:modId xmlns:p14="http://schemas.microsoft.com/office/powerpoint/2010/main" val="2107091308"/>
              </p:ext>
            </p:extLst>
          </p:nvPr>
        </p:nvGraphicFramePr>
        <p:xfrm>
          <a:off x="1513489" y="1127760"/>
          <a:ext cx="9312166" cy="4602480"/>
        </p:xfrm>
        <a:graphic>
          <a:graphicData uri="http://schemas.openxmlformats.org/drawingml/2006/table">
            <a:tbl>
              <a:tblPr firstRow="1" bandRow="1">
                <a:tableStyleId>{5C22544A-7EE6-4342-B048-85BDC9FD1C3A}</a:tableStyleId>
              </a:tblPr>
              <a:tblGrid>
                <a:gridCol w="9312166">
                  <a:extLst>
                    <a:ext uri="{9D8B030D-6E8A-4147-A177-3AD203B41FA5}">
                      <a16:colId xmlns:a16="http://schemas.microsoft.com/office/drawing/2014/main" val="4245990088"/>
                    </a:ext>
                  </a:extLst>
                </a:gridCol>
              </a:tblGrid>
              <a:tr h="548640">
                <a:tc>
                  <a:txBody>
                    <a:bodyPr/>
                    <a:lstStyle/>
                    <a:p>
                      <a:pPr marL="0" indent="0" algn="ctr">
                        <a:spcBef>
                          <a:spcPts val="1200"/>
                        </a:spcBef>
                        <a:spcAft>
                          <a:spcPts val="1200"/>
                        </a:spcAft>
                        <a:buFont typeface="+mj-lt"/>
                        <a:buNone/>
                      </a:pPr>
                      <a:r>
                        <a:rPr lang="fr-FR" sz="2000" noProof="0" dirty="0">
                          <a:solidFill>
                            <a:srgbClr val="0055A5"/>
                          </a:solidFill>
                          <a:latin typeface="Verdana"/>
                          <a:ea typeface="Verdana"/>
                        </a:rPr>
                        <a:t>Résultats de l’apprentissage</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35372077"/>
                  </a:ext>
                </a:extLst>
              </a:tr>
              <a:tr h="370840">
                <a:tc>
                  <a:txBody>
                    <a:bodyPr/>
                    <a:lstStyle/>
                    <a:p>
                      <a:pPr marL="457200" lvl="0" indent="-457200">
                        <a:spcBef>
                          <a:spcPts val="1200"/>
                        </a:spcBef>
                        <a:spcAft>
                          <a:spcPts val="1200"/>
                        </a:spcAft>
                        <a:buFont typeface="+mj-lt"/>
                        <a:buAutoNum type="arabicPeriod"/>
                      </a:pPr>
                      <a:r>
                        <a:rPr lang="fr-FR" sz="2000" noProof="0" dirty="0">
                          <a:solidFill>
                            <a:schemeClr val="dk1"/>
                          </a:solidFill>
                          <a:effectLst/>
                          <a:latin typeface="Verdana"/>
                          <a:ea typeface="Verdana"/>
                          <a:cs typeface="+mn-cs"/>
                        </a:rPr>
                        <a:t>Expliquer ce qu’est la VSLC telle qu’elle est abordée dans les résolutions du Conseil de sécurité de l’ONU.</a:t>
                      </a:r>
                    </a:p>
                    <a:p>
                      <a:pPr marL="457200" lvl="0" indent="-457200">
                        <a:spcBef>
                          <a:spcPts val="1200"/>
                        </a:spcBef>
                        <a:spcAft>
                          <a:spcPts val="1200"/>
                        </a:spcAft>
                        <a:buFont typeface="+mj-lt"/>
                        <a:buAutoNum type="arabicPeriod"/>
                      </a:pPr>
                      <a:r>
                        <a:rPr lang="fr-FR" sz="2000" noProof="0" dirty="0">
                          <a:solidFill>
                            <a:schemeClr val="dk1"/>
                          </a:solidFill>
                          <a:effectLst/>
                          <a:latin typeface="Verdana"/>
                          <a:ea typeface="Verdana"/>
                          <a:cs typeface="+mn-cs"/>
                        </a:rPr>
                        <a:t>Définir la VSLC comme un crime passible de sanctions.</a:t>
                      </a:r>
                    </a:p>
                    <a:p>
                      <a:pPr marL="457200" lvl="0" indent="-457200">
                        <a:spcBef>
                          <a:spcPts val="1200"/>
                        </a:spcBef>
                        <a:spcAft>
                          <a:spcPts val="1200"/>
                        </a:spcAft>
                        <a:buFont typeface="+mj-lt"/>
                        <a:buAutoNum type="arabicPeriod"/>
                      </a:pPr>
                      <a:r>
                        <a:rPr lang="fr-FR" sz="2000" noProof="0" dirty="0">
                          <a:solidFill>
                            <a:schemeClr val="dk1"/>
                          </a:solidFill>
                          <a:effectLst/>
                          <a:latin typeface="Verdana"/>
                          <a:ea typeface="Verdana"/>
                          <a:cs typeface="+mn-cs"/>
                        </a:rPr>
                        <a:t>Dresser la liste des mesures mises en œuvre par les missions de maintien de la paix de l’ONU pour lutter contre la VSLC et se préparer à les appliquer lors d’un déploiement au sein d’une mission.</a:t>
                      </a:r>
                    </a:p>
                    <a:p>
                      <a:pPr marL="457200" lvl="0" indent="-457200">
                        <a:spcBef>
                          <a:spcPts val="1200"/>
                        </a:spcBef>
                        <a:spcAft>
                          <a:spcPts val="1200"/>
                        </a:spcAft>
                        <a:buFont typeface="+mj-lt"/>
                        <a:buAutoNum type="arabicPeriod"/>
                      </a:pPr>
                      <a:r>
                        <a:rPr lang="fr-FR" sz="2000" noProof="0" dirty="0">
                          <a:solidFill>
                            <a:schemeClr val="dk1"/>
                          </a:solidFill>
                          <a:effectLst/>
                          <a:latin typeface="Verdana"/>
                          <a:ea typeface="Verdana"/>
                          <a:cs typeface="+mn-cs"/>
                        </a:rPr>
                        <a:t>Réfléchir à ses propres attitudes et mentalités vis-à-vis de la VSLC et s’engager à respecter les normes professionnelles de l’ONU, en s’appuyant sur les connaissances acquises au cours de la leçon. </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700828333"/>
                  </a:ext>
                </a:extLst>
              </a:tr>
            </a:tbl>
          </a:graphicData>
        </a:graphic>
      </p:graphicFrame>
    </p:spTree>
    <p:extLst>
      <p:ext uri="{BB962C8B-B14F-4D97-AF65-F5344CB8AC3E}">
        <p14:creationId xmlns:p14="http://schemas.microsoft.com/office/powerpoint/2010/main" val="187824348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51E66A67-8469-E60A-8FD2-2604C4EC997B}"/>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E227FBB8-8EEA-43C2-A096-BD2F5AF72D1B}"/>
              </a:ext>
            </a:extLst>
          </p:cNvPr>
          <p:cNvSpPr txBox="1"/>
          <p:nvPr>
            <p:custDataLst>
              <p:tags r:id="rId1"/>
            </p:custDataLst>
          </p:nvPr>
        </p:nvSpPr>
        <p:spPr>
          <a:xfrm>
            <a:off x="1245108" y="716183"/>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Activité d’apprentissage 2.5.4  : Vidéo de l’ONU</a:t>
            </a:r>
          </a:p>
        </p:txBody>
      </p:sp>
      <p:pic>
        <p:nvPicPr>
          <p:cNvPr id="4" name="Honouring survivors of conflict-related sexual violence">
            <a:hlinkClick r:id="" action="ppaction://media"/>
            <a:extLst>
              <a:ext uri="{FF2B5EF4-FFF2-40B4-BE49-F238E27FC236}">
                <a16:creationId xmlns:a16="http://schemas.microsoft.com/office/drawing/2014/main" id="{B4887AA2-433F-A2E5-9B04-37B282020869}"/>
              </a:ext>
            </a:extLst>
          </p:cNvPr>
          <p:cNvPicPr>
            <a:picLocks noChangeAspect="1"/>
          </p:cNvPicPr>
          <p:nvPr>
            <a:videoFile r:link="rId3"/>
            <p:custDataLst>
              <p:tags r:id="rId4"/>
            </p:custDataLst>
            <p:extLst>
              <p:ext uri="{DAA4B4D4-6D71-4841-9C94-3DE7FCFB9230}">
                <p14:media xmlns:p14="http://schemas.microsoft.com/office/powerpoint/2010/main" r:embed="rId2"/>
              </p:ext>
            </p:extLst>
          </p:nvPr>
        </p:nvPicPr>
        <p:blipFill>
          <a:blip r:embed="rId6"/>
          <a:stretch>
            <a:fillRect/>
          </a:stretch>
        </p:blipFill>
        <p:spPr>
          <a:xfrm>
            <a:off x="2045999" y="1468533"/>
            <a:ext cx="8100000" cy="4556250"/>
          </a:xfrm>
          <a:prstGeom prst="rect">
            <a:avLst/>
          </a:prstGeom>
        </p:spPr>
      </p:pic>
    </p:spTree>
    <p:extLst>
      <p:ext uri="{BB962C8B-B14F-4D97-AF65-F5344CB8AC3E}">
        <p14:creationId xmlns:p14="http://schemas.microsoft.com/office/powerpoint/2010/main" val="5124563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04925"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C10605EA-942A-469A-5171-81583FE58B8F}"/>
              </a:ext>
            </a:extLst>
          </p:cNvPr>
          <p:cNvGraphicFramePr>
            <a:graphicFrameLocks noGrp="1"/>
          </p:cNvGraphicFramePr>
          <p:nvPr>
            <p:custDataLst>
              <p:tags r:id="rId1"/>
            </p:custDataLst>
            <p:extLst>
              <p:ext uri="{D42A27DB-BD31-4B8C-83A1-F6EECF244321}">
                <p14:modId xmlns:p14="http://schemas.microsoft.com/office/powerpoint/2010/main" val="884346314"/>
              </p:ext>
            </p:extLst>
          </p:nvPr>
        </p:nvGraphicFramePr>
        <p:xfrm>
          <a:off x="1198179" y="2011680"/>
          <a:ext cx="9816662" cy="2834640"/>
        </p:xfrm>
        <a:graphic>
          <a:graphicData uri="http://schemas.openxmlformats.org/drawingml/2006/table">
            <a:tbl>
              <a:tblPr firstRow="1" firstCol="1" bandRow="1">
                <a:tableStyleId>{5C22544A-7EE6-4342-B048-85BDC9FD1C3A}</a:tableStyleId>
              </a:tblPr>
              <a:tblGrid>
                <a:gridCol w="2564524">
                  <a:extLst>
                    <a:ext uri="{9D8B030D-6E8A-4147-A177-3AD203B41FA5}">
                      <a16:colId xmlns:a16="http://schemas.microsoft.com/office/drawing/2014/main" val="2117369804"/>
                    </a:ext>
                  </a:extLst>
                </a:gridCol>
                <a:gridCol w="7252138">
                  <a:extLst>
                    <a:ext uri="{9D8B030D-6E8A-4147-A177-3AD203B41FA5}">
                      <a16:colId xmlns:a16="http://schemas.microsoft.com/office/drawing/2014/main" val="2504447503"/>
                    </a:ext>
                  </a:extLst>
                </a:gridCol>
              </a:tblGrid>
              <a:tr h="914400">
                <a:tc gridSpan="2">
                  <a:txBody>
                    <a:bodyPr/>
                    <a:lstStyle/>
                    <a:p>
                      <a:pPr marL="0" marR="0">
                        <a:lnSpc>
                          <a:spcPct val="100000"/>
                        </a:lnSpc>
                        <a:spcBef>
                          <a:spcPts val="1200"/>
                        </a:spcBef>
                        <a:spcAft>
                          <a:spcPts val="1200"/>
                        </a:spcAft>
                      </a:pPr>
                      <a:r>
                        <a:rPr lang="fr-FR" sz="2000" dirty="0">
                          <a:solidFill>
                            <a:srgbClr val="0055A5"/>
                          </a:solidFill>
                          <a:effectLst/>
                          <a:latin typeface="Verdana" panose="020B0604030504040204" pitchFamily="34" charset="0"/>
                          <a:ea typeface="Verdana" panose="020B0604030504040204" pitchFamily="34" charset="0"/>
                          <a:cs typeface="+mn-cs"/>
                        </a:rPr>
                        <a:t>Activité d’apprentissage obligatoire 2.5.1 : </a:t>
                      </a:r>
                      <a:r>
                        <a:rPr lang="fr-FR" sz="2000" b="1" dirty="0">
                          <a:solidFill>
                            <a:srgbClr val="0055A5"/>
                          </a:solidFill>
                          <a:effectLst/>
                          <a:latin typeface="Verdana" panose="020B0604030504040204" pitchFamily="34" charset="0"/>
                          <a:ea typeface="Verdana" panose="020B0604030504040204" pitchFamily="34" charset="0"/>
                          <a:cs typeface="+mn-cs"/>
                        </a:rPr>
                        <a:t>Les opérations de maintien de la paix de l’ONU placent les survivants au centre de la réponse et de la prévention de la violence sexuelle liée aux conflits</a:t>
                      </a:r>
                      <a:r>
                        <a:rPr lang="fr-FR" sz="2000" b="1" i="1" dirty="0">
                          <a:solidFill>
                            <a:srgbClr val="0055A5"/>
                          </a:solidFill>
                          <a:effectLst/>
                          <a:latin typeface="Verdana" panose="020B0604030504040204" pitchFamily="34" charset="0"/>
                          <a:ea typeface="Verdana" panose="020B0604030504040204" pitchFamily="34" charset="0"/>
                          <a:cs typeface="+mn-cs"/>
                        </a:rPr>
                        <a:t> </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extLst>
                  <a:ext uri="{0D108BD9-81ED-4DB2-BD59-A6C34878D82A}">
                    <a16:rowId xmlns:a16="http://schemas.microsoft.com/office/drawing/2014/main" val="2165574739"/>
                  </a:ext>
                </a:extLst>
              </a:tr>
              <a:tr h="1005840">
                <a:tc>
                  <a:txBody>
                    <a:bodyPr/>
                    <a:lstStyle/>
                    <a:p>
                      <a:pPr marL="0" marR="0" algn="r">
                        <a:lnSpc>
                          <a:spcPct val="100000"/>
                        </a:lnSpc>
                        <a:spcBef>
                          <a:spcPts val="1200"/>
                        </a:spcBef>
                        <a:spcAft>
                          <a:spcPts val="1200"/>
                        </a:spcAft>
                      </a:pPr>
                      <a:r>
                        <a:rPr lang="fr-FR" sz="2000" dirty="0">
                          <a:solidFill>
                            <a:srgbClr val="0556A6"/>
                          </a:solidFill>
                          <a:effectLst/>
                          <a:latin typeface="Verdana"/>
                          <a:ea typeface="Verdana"/>
                          <a:cs typeface="Arial"/>
                        </a:rPr>
                        <a:t>Objet :</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nSpc>
                          <a:spcPct val="100000"/>
                        </a:lnSpc>
                        <a:spcBef>
                          <a:spcPts val="1200"/>
                        </a:spcBef>
                        <a:spcAft>
                          <a:spcPts val="1200"/>
                        </a:spcAft>
                      </a:pPr>
                      <a:r>
                        <a:rPr lang="fr-FR" sz="2000" dirty="0">
                          <a:effectLst/>
                          <a:latin typeface="Verdana"/>
                          <a:ea typeface="Verdana"/>
                          <a:cs typeface="Arial"/>
                        </a:rPr>
                        <a:t>Fournir une vue d’ensemble de l’approche actuelle de l’ONU en matière de violence sexuelle liée aux conflits </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36996522"/>
                  </a:ext>
                </a:extLst>
              </a:tr>
              <a:tr h="914400">
                <a:tc>
                  <a:txBody>
                    <a:bodyPr/>
                    <a:lstStyle/>
                    <a:p>
                      <a:pPr marL="0" marR="0" algn="r">
                        <a:lnSpc>
                          <a:spcPct val="100000"/>
                        </a:lnSpc>
                        <a:spcBef>
                          <a:spcPts val="1200"/>
                        </a:spcBef>
                        <a:spcAft>
                          <a:spcPts val="1200"/>
                        </a:spcAft>
                      </a:pPr>
                      <a:r>
                        <a:rPr lang="fr-FR" sz="2000" dirty="0">
                          <a:solidFill>
                            <a:srgbClr val="0556A6"/>
                          </a:solidFill>
                          <a:effectLst/>
                          <a:latin typeface="Verdana"/>
                          <a:ea typeface="Verdana"/>
                        </a:rPr>
                        <a:t>Temps imparti :</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nSpc>
                          <a:spcPct val="100000"/>
                        </a:lnSpc>
                        <a:spcBef>
                          <a:spcPts val="1200"/>
                        </a:spcBef>
                        <a:spcAft>
                          <a:spcPts val="1200"/>
                        </a:spcAft>
                      </a:pPr>
                      <a:r>
                        <a:rPr lang="fr-FR" sz="2000" dirty="0">
                          <a:effectLst/>
                          <a:latin typeface="Verdana"/>
                          <a:ea typeface="Verdana"/>
                        </a:rPr>
                        <a:t>20 minutes</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678295258"/>
                  </a:ext>
                </a:extLst>
              </a:tr>
            </a:tbl>
          </a:graphicData>
        </a:graphic>
      </p:graphicFrame>
    </p:spTree>
    <p:extLst>
      <p:ext uri="{BB962C8B-B14F-4D97-AF65-F5344CB8AC3E}">
        <p14:creationId xmlns:p14="http://schemas.microsoft.com/office/powerpoint/2010/main" val="8757944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51E66A67-8469-E60A-8FD2-2604C4EC997B}"/>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E227FBB8-8EEA-43C2-A096-BD2F5AF72D1B}"/>
              </a:ext>
            </a:extLst>
          </p:cNvPr>
          <p:cNvSpPr txBox="1"/>
          <p:nvPr>
            <p:custDataLst>
              <p:tags r:id="rId1"/>
            </p:custDataLst>
          </p:nvPr>
        </p:nvSpPr>
        <p:spPr>
          <a:xfrm>
            <a:off x="1245108" y="716183"/>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Activité d’apprentissage 2.5.1 : Vidéo de l’ONU</a:t>
            </a:r>
          </a:p>
        </p:txBody>
      </p:sp>
      <p:pic>
        <p:nvPicPr>
          <p:cNvPr id="3" name="UN Peacekeeping places survivors at center of conflict-related sexual violence response &amp; prevention">
            <a:hlinkClick r:id="" action="ppaction://media"/>
            <a:extLst>
              <a:ext uri="{FF2B5EF4-FFF2-40B4-BE49-F238E27FC236}">
                <a16:creationId xmlns:a16="http://schemas.microsoft.com/office/drawing/2014/main" id="{2EC97A86-8D19-05B8-BABE-D34790F366B7}"/>
              </a:ext>
            </a:extLst>
          </p:cNvPr>
          <p:cNvPicPr>
            <a:picLocks noChangeAspect="1"/>
          </p:cNvPicPr>
          <p:nvPr>
            <a:videoFile r:link="rId3"/>
            <p:custDataLst>
              <p:tags r:id="rId4"/>
            </p:custDataLst>
            <p:extLst>
              <p:ext uri="{DAA4B4D4-6D71-4841-9C94-3DE7FCFB9230}">
                <p14:media xmlns:p14="http://schemas.microsoft.com/office/powerpoint/2010/main" r:embed="rId2"/>
              </p:ext>
            </p:extLst>
          </p:nvPr>
        </p:nvPicPr>
        <p:blipFill>
          <a:blip r:embed="rId6"/>
          <a:stretch>
            <a:fillRect/>
          </a:stretch>
        </p:blipFill>
        <p:spPr>
          <a:xfrm>
            <a:off x="1595999" y="1275835"/>
            <a:ext cx="9000000" cy="5062500"/>
          </a:xfrm>
          <a:prstGeom prst="rect">
            <a:avLst/>
          </a:prstGeom>
        </p:spPr>
      </p:pic>
    </p:spTree>
    <p:extLst>
      <p:ext uri="{BB962C8B-B14F-4D97-AF65-F5344CB8AC3E}">
        <p14:creationId xmlns:p14="http://schemas.microsoft.com/office/powerpoint/2010/main" val="23347442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8440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E3A27F1C-FCD0-6534-11B7-75628D21598E}"/>
              </a:ext>
            </a:extLst>
          </p:cNvPr>
          <p:cNvSpPr txBox="1"/>
          <p:nvPr>
            <p:custDataLst>
              <p:tags r:id="rId1"/>
            </p:custDataLst>
          </p:nvPr>
        </p:nvSpPr>
        <p:spPr>
          <a:xfrm>
            <a:off x="1245108" y="725910"/>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Définitions</a:t>
            </a:r>
          </a:p>
        </p:txBody>
      </p:sp>
      <p:sp>
        <p:nvSpPr>
          <p:cNvPr id="7" name="TextBox 6">
            <a:extLst>
              <a:ext uri="{FF2B5EF4-FFF2-40B4-BE49-F238E27FC236}">
                <a16:creationId xmlns:a16="http://schemas.microsoft.com/office/drawing/2014/main" id="{92E73347-6D55-81E4-709D-A4BA62BFD6E4}"/>
              </a:ext>
            </a:extLst>
          </p:cNvPr>
          <p:cNvSpPr txBox="1"/>
          <p:nvPr>
            <p:custDataLst>
              <p:tags r:id="rId2"/>
            </p:custDataLst>
          </p:nvPr>
        </p:nvSpPr>
        <p:spPr>
          <a:xfrm>
            <a:off x="1598645" y="1438354"/>
            <a:ext cx="9000000" cy="424731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spcBef>
                <a:spcPts val="600"/>
              </a:spcBef>
              <a:spcAft>
                <a:spcPts val="600"/>
              </a:spcAft>
              <a:buFont typeface="Arial" panose="020B0604020202020204" pitchFamily="34" charset="0"/>
              <a:buChar char="•"/>
            </a:pPr>
            <a:r>
              <a:rPr lang="fr-FR" sz="2000" dirty="0">
                <a:latin typeface="Verdana"/>
                <a:ea typeface="Calibri"/>
                <a:cs typeface="Times New Roman"/>
              </a:rPr>
              <a:t>Le terme « </a:t>
            </a:r>
            <a:r>
              <a:rPr lang="fr-FR" sz="2000" b="1" dirty="0">
                <a:effectLst/>
                <a:latin typeface="Verdana"/>
                <a:ea typeface="Calibri"/>
                <a:cs typeface="Times New Roman"/>
              </a:rPr>
              <a:t>violence sexuelle liée aux conflits</a:t>
            </a:r>
            <a:r>
              <a:rPr lang="fr-FR" sz="2000" dirty="0">
                <a:latin typeface="Verdana"/>
                <a:ea typeface="Calibri"/>
                <a:cs typeface="Times New Roman"/>
              </a:rPr>
              <a:t> » (VSLC) désigne les actes de violence sexuelle </a:t>
            </a:r>
            <a:r>
              <a:rPr lang="fr-FR" sz="2000" dirty="0">
                <a:effectLst/>
                <a:latin typeface="Verdana"/>
                <a:ea typeface="Calibri"/>
                <a:cs typeface="Times New Roman"/>
              </a:rPr>
              <a:t>ayant un lien direct ou indirect avec un conflit</a:t>
            </a:r>
          </a:p>
          <a:p>
            <a:pPr marL="342900" indent="-342900">
              <a:spcBef>
                <a:spcPts val="600"/>
              </a:spcBef>
              <a:spcAft>
                <a:spcPts val="600"/>
              </a:spcAft>
              <a:buFont typeface="Arial" panose="020B0604020202020204" pitchFamily="34" charset="0"/>
              <a:buChar char="•"/>
            </a:pPr>
            <a:endParaRPr lang="fr-FR" sz="2000" dirty="0">
              <a:effectLst/>
              <a:latin typeface="Verdana" panose="020B0604030504040204" pitchFamily="34" charset="0"/>
              <a:ea typeface="Calibri" panose="020F0502020204030204" pitchFamily="34" charset="0"/>
              <a:cs typeface="Times New Roman" panose="02020603050405020304" pitchFamily="18" charset="0"/>
            </a:endParaRPr>
          </a:p>
          <a:p>
            <a:pPr marL="342900" indent="-342900">
              <a:spcBef>
                <a:spcPts val="600"/>
              </a:spcBef>
              <a:spcAft>
                <a:spcPts val="600"/>
              </a:spcAft>
              <a:buFont typeface="Arial" panose="020B0604020202020204" pitchFamily="34" charset="0"/>
              <a:buChar char="•"/>
            </a:pPr>
            <a:r>
              <a:rPr lang="fr-FR" sz="2000" b="1" dirty="0">
                <a:effectLst/>
                <a:latin typeface="Verdana" panose="020B0604030504040204" pitchFamily="34" charset="0"/>
                <a:ea typeface="Calibri" panose="020F0502020204030204" pitchFamily="34" charset="0"/>
                <a:cs typeface="Arial" panose="020B0604020202020204" pitchFamily="34" charset="0"/>
              </a:rPr>
              <a:t>Formes courantes de VSLC</a:t>
            </a:r>
          </a:p>
          <a:p>
            <a:pPr marL="860425" indent="-398145">
              <a:spcBef>
                <a:spcPts val="600"/>
              </a:spcBef>
              <a:spcAft>
                <a:spcPts val="600"/>
              </a:spcAft>
              <a:buFont typeface="Verdana" panose="020B0604030504040204" pitchFamily="34" charset="0"/>
              <a:buChar char="-"/>
            </a:pPr>
            <a:r>
              <a:rPr lang="fr-FR" sz="2000" dirty="0">
                <a:effectLst/>
                <a:latin typeface="Verdana" panose="020B0604030504040204" pitchFamily="34" charset="0"/>
                <a:ea typeface="Calibri" panose="020F0502020204030204" pitchFamily="34" charset="0"/>
                <a:cs typeface="Arial" panose="020B0604020202020204" pitchFamily="34" charset="0"/>
              </a:rPr>
              <a:t>Viol</a:t>
            </a:r>
          </a:p>
          <a:p>
            <a:pPr marL="860425" indent="-398145">
              <a:spcBef>
                <a:spcPts val="600"/>
              </a:spcBef>
              <a:spcAft>
                <a:spcPts val="600"/>
              </a:spcAft>
              <a:buFont typeface="Verdana" panose="020B0604030504040204" pitchFamily="34" charset="0"/>
              <a:buChar char="-"/>
            </a:pPr>
            <a:r>
              <a:rPr lang="fr-FR" sz="2000" dirty="0">
                <a:latin typeface="Verdana" panose="020B0604030504040204" pitchFamily="34" charset="0"/>
                <a:ea typeface="Calibri" panose="020F0502020204030204" pitchFamily="34" charset="0"/>
                <a:cs typeface="Arial" panose="020B0604020202020204" pitchFamily="34" charset="0"/>
              </a:rPr>
              <a:t>E</a:t>
            </a:r>
            <a:r>
              <a:rPr lang="fr-FR" sz="2000" dirty="0">
                <a:effectLst/>
                <a:latin typeface="Verdana" panose="020B0604030504040204" pitchFamily="34" charset="0"/>
                <a:ea typeface="Calibri" panose="020F0502020204030204" pitchFamily="34" charset="0"/>
                <a:cs typeface="Arial" panose="020B0604020202020204" pitchFamily="34" charset="0"/>
              </a:rPr>
              <a:t>sclavage sexuel</a:t>
            </a:r>
          </a:p>
          <a:p>
            <a:pPr marL="860425" indent="-398145">
              <a:spcBef>
                <a:spcPts val="600"/>
              </a:spcBef>
              <a:spcAft>
                <a:spcPts val="600"/>
              </a:spcAft>
              <a:buFont typeface="Verdana" panose="020B0604030504040204" pitchFamily="34" charset="0"/>
              <a:buChar char="-"/>
            </a:pPr>
            <a:r>
              <a:rPr lang="fr-FR" sz="2000" dirty="0">
                <a:latin typeface="Verdana" panose="020B0604030504040204" pitchFamily="34" charset="0"/>
                <a:ea typeface="Calibri" panose="020F0502020204030204" pitchFamily="34" charset="0"/>
                <a:cs typeface="Arial" panose="020B0604020202020204" pitchFamily="34" charset="0"/>
              </a:rPr>
              <a:t>M</a:t>
            </a:r>
            <a:r>
              <a:rPr lang="fr-FR" sz="2000" dirty="0">
                <a:effectLst/>
                <a:latin typeface="Verdana" panose="020B0604030504040204" pitchFamily="34" charset="0"/>
                <a:ea typeface="Calibri" panose="020F0502020204030204" pitchFamily="34" charset="0"/>
                <a:cs typeface="Arial" panose="020B0604020202020204" pitchFamily="34" charset="0"/>
              </a:rPr>
              <a:t>ariage forcé</a:t>
            </a:r>
          </a:p>
          <a:p>
            <a:pPr marL="860425" indent="-398145">
              <a:spcBef>
                <a:spcPts val="600"/>
              </a:spcBef>
              <a:spcAft>
                <a:spcPts val="600"/>
              </a:spcAft>
              <a:buFont typeface="Verdana" panose="020B0604030504040204" pitchFamily="34" charset="0"/>
              <a:buChar char="-"/>
            </a:pPr>
            <a:r>
              <a:rPr lang="fr-FR" sz="2000" dirty="0">
                <a:latin typeface="Verdana" panose="020B0604030504040204" pitchFamily="34" charset="0"/>
                <a:ea typeface="Calibri" panose="020F0502020204030204" pitchFamily="34" charset="0"/>
                <a:cs typeface="Arial" panose="020B0604020202020204" pitchFamily="34" charset="0"/>
              </a:rPr>
              <a:t>P</a:t>
            </a:r>
            <a:r>
              <a:rPr lang="fr-FR" sz="2000" dirty="0">
                <a:effectLst/>
                <a:latin typeface="Verdana" panose="020B0604030504040204" pitchFamily="34" charset="0"/>
                <a:ea typeface="Calibri" panose="020F0502020204030204" pitchFamily="34" charset="0"/>
                <a:cs typeface="Arial" panose="020B0604020202020204" pitchFamily="34" charset="0"/>
              </a:rPr>
              <a:t>rostitution forcée</a:t>
            </a:r>
          </a:p>
          <a:p>
            <a:pPr marL="860425" indent="-398145">
              <a:spcBef>
                <a:spcPts val="600"/>
              </a:spcBef>
              <a:spcAft>
                <a:spcPts val="600"/>
              </a:spcAft>
              <a:buFont typeface="Verdana" panose="020B0604030504040204" pitchFamily="34" charset="0"/>
              <a:buChar char="-"/>
            </a:pPr>
            <a:r>
              <a:rPr lang="fr-FR" sz="2000" dirty="0">
                <a:effectLst/>
                <a:latin typeface="Verdana" panose="020B0604030504040204" pitchFamily="34" charset="0"/>
                <a:ea typeface="Calibri" panose="020F0502020204030204" pitchFamily="34" charset="0"/>
                <a:cs typeface="Arial" panose="020B0604020202020204" pitchFamily="34" charset="0"/>
              </a:rPr>
              <a:t>Autres formes de violence de gravité comparable</a:t>
            </a:r>
          </a:p>
        </p:txBody>
      </p:sp>
    </p:spTree>
    <p:extLst>
      <p:ext uri="{BB962C8B-B14F-4D97-AF65-F5344CB8AC3E}">
        <p14:creationId xmlns:p14="http://schemas.microsoft.com/office/powerpoint/2010/main" val="12585504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E3A27F1C-FCD0-6534-11B7-75628D21598E}"/>
              </a:ext>
            </a:extLst>
          </p:cNvPr>
          <p:cNvSpPr txBox="1"/>
          <p:nvPr>
            <p:custDataLst>
              <p:tags r:id="rId1"/>
            </p:custDataLst>
          </p:nvPr>
        </p:nvSpPr>
        <p:spPr>
          <a:xfrm>
            <a:off x="1245108" y="749136"/>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Liens directs ou indirects</a:t>
            </a:r>
          </a:p>
        </p:txBody>
      </p:sp>
      <p:sp>
        <p:nvSpPr>
          <p:cNvPr id="7" name="TextBox 6">
            <a:extLst>
              <a:ext uri="{FF2B5EF4-FFF2-40B4-BE49-F238E27FC236}">
                <a16:creationId xmlns:a16="http://schemas.microsoft.com/office/drawing/2014/main" id="{92E73347-6D55-81E4-709D-A4BA62BFD6E4}"/>
              </a:ext>
            </a:extLst>
          </p:cNvPr>
          <p:cNvSpPr txBox="1"/>
          <p:nvPr>
            <p:custDataLst>
              <p:tags r:id="rId2"/>
            </p:custDataLst>
          </p:nvPr>
        </p:nvSpPr>
        <p:spPr>
          <a:xfrm>
            <a:off x="1595999" y="1714488"/>
            <a:ext cx="9000000" cy="31700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1200"/>
              </a:spcBef>
              <a:spcAft>
                <a:spcPts val="1200"/>
              </a:spcAft>
            </a:pPr>
            <a:r>
              <a:rPr lang="fr-FR" sz="2000" b="1" dirty="0">
                <a:latin typeface="Verdana"/>
                <a:ea typeface="Verdana"/>
              </a:rPr>
              <a:t>Les liens directs et indirects entre la violence sexuelle et les conflits violents définissent le phénomène dénommé « violences sexuelles liées aux conflits ». </a:t>
            </a:r>
          </a:p>
          <a:p>
            <a:pPr marL="568325" indent="-342900">
              <a:spcBef>
                <a:spcPts val="1200"/>
              </a:spcBef>
              <a:spcAft>
                <a:spcPts val="1200"/>
              </a:spcAft>
              <a:buFont typeface="Arial" panose="020B0604020202020204" pitchFamily="34" charset="0"/>
              <a:buChar char="•"/>
              <a:tabLst>
                <a:tab pos="719138" algn="l"/>
              </a:tabLst>
            </a:pPr>
            <a:r>
              <a:rPr lang="fr-FR" sz="2000" b="1" dirty="0">
                <a:solidFill>
                  <a:srgbClr val="000000"/>
                </a:solidFill>
                <a:latin typeface="Verdana"/>
                <a:ea typeface="Verdana"/>
                <a:cs typeface="Arial"/>
              </a:rPr>
              <a:t>Liens directs : </a:t>
            </a:r>
            <a:r>
              <a:rPr lang="fr-FR" sz="2000" dirty="0">
                <a:solidFill>
                  <a:srgbClr val="000000"/>
                </a:solidFill>
                <a:latin typeface="Verdana"/>
                <a:ea typeface="Verdana"/>
                <a:cs typeface="Arial"/>
              </a:rPr>
              <a:t>Moment et lieu où la violence sexuelle se produit et profil des auteurs, des victimes ou des survivants</a:t>
            </a:r>
          </a:p>
          <a:p>
            <a:pPr marL="568325" indent="-342900">
              <a:spcBef>
                <a:spcPts val="1200"/>
              </a:spcBef>
              <a:spcAft>
                <a:spcPts val="1200"/>
              </a:spcAft>
              <a:buFont typeface="Arial" panose="020B0604020202020204" pitchFamily="34" charset="0"/>
              <a:buChar char="•"/>
              <a:tabLst>
                <a:tab pos="719138" algn="l"/>
              </a:tabLst>
            </a:pPr>
            <a:r>
              <a:rPr lang="fr-FR" sz="2000" b="1" dirty="0">
                <a:solidFill>
                  <a:srgbClr val="000000"/>
                </a:solidFill>
                <a:latin typeface="Verdana"/>
                <a:ea typeface="Verdana"/>
                <a:cs typeface="Arial"/>
              </a:rPr>
              <a:t>Liens indirects :</a:t>
            </a:r>
            <a:r>
              <a:rPr lang="fr-FR" sz="2000" dirty="0">
                <a:solidFill>
                  <a:srgbClr val="000000"/>
                </a:solidFill>
                <a:latin typeface="Verdana"/>
                <a:ea typeface="Verdana"/>
                <a:cs typeface="Arial"/>
              </a:rPr>
              <a:t> Situations dans lesquelles les auteurs armés profitent d’un contexte d’impunité pour commettre des violences sexuelles. </a:t>
            </a:r>
          </a:p>
        </p:txBody>
      </p:sp>
    </p:spTree>
    <p:extLst>
      <p:ext uri="{BB962C8B-B14F-4D97-AF65-F5344CB8AC3E}">
        <p14:creationId xmlns:p14="http://schemas.microsoft.com/office/powerpoint/2010/main" val="41404253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E3A27F1C-FCD0-6534-11B7-75628D21598E}"/>
              </a:ext>
            </a:extLst>
          </p:cNvPr>
          <p:cNvSpPr txBox="1"/>
          <p:nvPr>
            <p:custDataLst>
              <p:tags r:id="rId1"/>
            </p:custDataLst>
          </p:nvPr>
        </p:nvSpPr>
        <p:spPr>
          <a:xfrm>
            <a:off x="1245108" y="749136"/>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VSLC et VSBG</a:t>
            </a:r>
          </a:p>
        </p:txBody>
      </p:sp>
      <p:sp>
        <p:nvSpPr>
          <p:cNvPr id="7" name="TextBox 6">
            <a:extLst>
              <a:ext uri="{FF2B5EF4-FFF2-40B4-BE49-F238E27FC236}">
                <a16:creationId xmlns:a16="http://schemas.microsoft.com/office/drawing/2014/main" id="{92E73347-6D55-81E4-709D-A4BA62BFD6E4}"/>
              </a:ext>
            </a:extLst>
          </p:cNvPr>
          <p:cNvSpPr txBox="1"/>
          <p:nvPr>
            <p:custDataLst>
              <p:tags r:id="rId2"/>
            </p:custDataLst>
          </p:nvPr>
        </p:nvSpPr>
        <p:spPr>
          <a:xfrm>
            <a:off x="1477766" y="1690062"/>
            <a:ext cx="9236466" cy="347787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fr-FR" sz="2000" dirty="0">
                <a:solidFill>
                  <a:srgbClr val="000000"/>
                </a:solidFill>
                <a:effectLst/>
                <a:latin typeface="Verdana" panose="020B0604030504040204" pitchFamily="34" charset="0"/>
                <a:ea typeface="Times New Roman" panose="02020603050405020304" pitchFamily="18" charset="0"/>
                <a:cs typeface="Times New Roman" panose="02020603050405020304" pitchFamily="18" charset="0"/>
              </a:rPr>
              <a:t>La </a:t>
            </a:r>
            <a:r>
              <a:rPr lang="fr-FR" sz="2000" b="1" dirty="0">
                <a:solidFill>
                  <a:srgbClr val="000000"/>
                </a:solidFill>
                <a:effectLst/>
                <a:latin typeface="Verdana" panose="020B0604030504040204" pitchFamily="34" charset="0"/>
                <a:ea typeface="Times New Roman" panose="02020603050405020304" pitchFamily="18" charset="0"/>
                <a:cs typeface="Times New Roman" panose="02020603050405020304" pitchFamily="18" charset="0"/>
              </a:rPr>
              <a:t>VSLC</a:t>
            </a:r>
            <a:r>
              <a:rPr lang="fr-FR" sz="2000" dirty="0">
                <a:solidFill>
                  <a:srgbClr val="000000"/>
                </a:solidFill>
                <a:effectLst/>
                <a:latin typeface="Verdana" panose="020B0604030504040204" pitchFamily="34" charset="0"/>
                <a:ea typeface="Times New Roman" panose="02020603050405020304" pitchFamily="18" charset="0"/>
                <a:cs typeface="Times New Roman" panose="02020603050405020304" pitchFamily="18" charset="0"/>
              </a:rPr>
              <a:t> est une forme de </a:t>
            </a:r>
            <a:r>
              <a:rPr lang="fr-FR" sz="2000" b="1" dirty="0">
                <a:solidFill>
                  <a:srgbClr val="000000"/>
                </a:solidFill>
                <a:effectLst/>
                <a:latin typeface="Verdana" panose="020B0604030504040204" pitchFamily="34" charset="0"/>
                <a:ea typeface="Times New Roman" panose="02020603050405020304" pitchFamily="18" charset="0"/>
                <a:cs typeface="Times New Roman" panose="02020603050405020304" pitchFamily="18" charset="0"/>
              </a:rPr>
              <a:t>VSBG</a:t>
            </a:r>
            <a:r>
              <a:rPr lang="fr-FR" sz="2000" dirty="0">
                <a:solidFill>
                  <a:srgbClr val="000000"/>
                </a:solidFill>
                <a:effectLst/>
                <a:latin typeface="Verdana" panose="020B0604030504040204" pitchFamily="34" charset="0"/>
                <a:ea typeface="Times New Roman" panose="02020603050405020304" pitchFamily="18" charset="0"/>
                <a:cs typeface="Times New Roman" panose="02020603050405020304" pitchFamily="18" charset="0"/>
              </a:rPr>
              <a:t> :</a:t>
            </a:r>
          </a:p>
          <a:p>
            <a:pPr marL="568325" indent="-342900">
              <a:spcBef>
                <a:spcPts val="600"/>
              </a:spcBef>
              <a:spcAft>
                <a:spcPts val="600"/>
              </a:spcAft>
              <a:buFont typeface="Arial" panose="020B0604020202020204" pitchFamily="34" charset="0"/>
              <a:buChar char="•"/>
            </a:pPr>
            <a:r>
              <a:rPr lang="fr-FR" sz="2000" b="1" dirty="0">
                <a:solidFill>
                  <a:srgbClr val="000000"/>
                </a:solidFill>
                <a:effectLst/>
                <a:latin typeface="Verdana"/>
                <a:ea typeface="Calibri"/>
                <a:cs typeface="Arial"/>
              </a:rPr>
              <a:t>VSLC</a:t>
            </a:r>
            <a:r>
              <a:rPr lang="fr-FR" sz="2000" dirty="0">
                <a:solidFill>
                  <a:srgbClr val="000000"/>
                </a:solidFill>
                <a:effectLst/>
                <a:latin typeface="Verdana"/>
                <a:ea typeface="Calibri"/>
                <a:cs typeface="Arial"/>
              </a:rPr>
              <a:t> – Actes de violence sexuelle ayant un lien direct ou indirect avec un conflit : </a:t>
            </a:r>
          </a:p>
          <a:p>
            <a:pPr marL="914400" marR="0" lvl="0" indent="-342900">
              <a:spcBef>
                <a:spcPts val="600"/>
              </a:spcBef>
              <a:spcAft>
                <a:spcPts val="600"/>
              </a:spcAft>
              <a:buFont typeface="Verdana" panose="020B0604030504040204" pitchFamily="34" charset="0"/>
              <a:buChar char="-"/>
            </a:pPr>
            <a:r>
              <a:rPr lang="fr-FR" sz="2000" dirty="0">
                <a:latin typeface="Verdana"/>
                <a:ea typeface="Verdana"/>
                <a:cs typeface="Arial"/>
              </a:rPr>
              <a:t>Viol, esclavage sexuel, mariage forcé, prostitution forcée et grossesse forcée </a:t>
            </a:r>
          </a:p>
          <a:p>
            <a:pPr marL="914400" marR="0" lvl="0" indent="-342900">
              <a:spcBef>
                <a:spcPts val="600"/>
              </a:spcBef>
              <a:spcAft>
                <a:spcPts val="600"/>
              </a:spcAft>
              <a:buFont typeface="Verdana" panose="020B0604030504040204" pitchFamily="34" charset="0"/>
              <a:buChar char="-"/>
            </a:pPr>
            <a:r>
              <a:rPr lang="fr-FR" sz="2000" dirty="0">
                <a:latin typeface="Verdana"/>
                <a:ea typeface="Verdana"/>
                <a:cs typeface="Arial"/>
              </a:rPr>
              <a:t>Utilisée comme tactique de guerre, peut être motivée par des raisons politiques, militaires ou économiques.</a:t>
            </a:r>
          </a:p>
          <a:p>
            <a:pPr marL="568325" indent="-342900">
              <a:spcBef>
                <a:spcPts val="600"/>
              </a:spcBef>
              <a:spcAft>
                <a:spcPts val="600"/>
              </a:spcAft>
              <a:buFont typeface="Arial" panose="020B0604020202020204" pitchFamily="34" charset="0"/>
              <a:buChar char="•"/>
            </a:pPr>
            <a:r>
              <a:rPr lang="fr-FR" sz="2000" b="1" dirty="0">
                <a:solidFill>
                  <a:srgbClr val="000000"/>
                </a:solidFill>
                <a:effectLst/>
                <a:latin typeface="Verdana"/>
                <a:ea typeface="Calibri"/>
                <a:cs typeface="Arial"/>
              </a:rPr>
              <a:t>VSBG</a:t>
            </a:r>
            <a:r>
              <a:rPr lang="fr-FR" sz="2000" b="1" dirty="0">
                <a:solidFill>
                  <a:srgbClr val="000000"/>
                </a:solidFill>
                <a:latin typeface="Verdana"/>
                <a:ea typeface="Calibri"/>
                <a:cs typeface="Arial"/>
              </a:rPr>
              <a:t> </a:t>
            </a:r>
            <a:r>
              <a:rPr lang="fr-FR" sz="2000" dirty="0">
                <a:solidFill>
                  <a:srgbClr val="000000"/>
                </a:solidFill>
                <a:latin typeface="Verdana"/>
                <a:ea typeface="Calibri"/>
                <a:cs typeface="Arial"/>
              </a:rPr>
              <a:t>–</a:t>
            </a:r>
            <a:r>
              <a:rPr lang="fr-FR" sz="2000" dirty="0">
                <a:solidFill>
                  <a:srgbClr val="000000"/>
                </a:solidFill>
                <a:effectLst/>
                <a:latin typeface="Verdana"/>
                <a:ea typeface="Calibri"/>
                <a:cs typeface="Arial"/>
              </a:rPr>
              <a:t> Tout type de violence perpétré à l’encontre d’individus ou de groupes en raison de leur sexe ou de leur genre.</a:t>
            </a:r>
          </a:p>
        </p:txBody>
      </p:sp>
    </p:spTree>
    <p:extLst>
      <p:ext uri="{BB962C8B-B14F-4D97-AF65-F5344CB8AC3E}">
        <p14:creationId xmlns:p14="http://schemas.microsoft.com/office/powerpoint/2010/main" val="153600452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2536914-2D03-9811-F3A6-524399D05BA0}"/>
              </a:ext>
            </a:extLst>
          </p:cNvPr>
          <p:cNvSpPr txBox="1"/>
          <p:nvPr>
            <p:custDataLst>
              <p:tags r:id="rId1"/>
            </p:custDataLst>
          </p:nvPr>
        </p:nvSpPr>
        <p:spPr>
          <a:xfrm>
            <a:off x="1245108" y="725910"/>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La VSLC, un sujet de préoccupation à part entière</a:t>
            </a:r>
          </a:p>
        </p:txBody>
      </p:sp>
      <p:sp>
        <p:nvSpPr>
          <p:cNvPr id="4" name="TextBox 3">
            <a:extLst>
              <a:ext uri="{FF2B5EF4-FFF2-40B4-BE49-F238E27FC236}">
                <a16:creationId xmlns:a16="http://schemas.microsoft.com/office/drawing/2014/main" id="{B4B6B42C-A005-ADA7-E143-907A698AB400}"/>
              </a:ext>
            </a:extLst>
          </p:cNvPr>
          <p:cNvSpPr txBox="1"/>
          <p:nvPr>
            <p:custDataLst>
              <p:tags r:id="rId2"/>
            </p:custDataLst>
          </p:nvPr>
        </p:nvSpPr>
        <p:spPr>
          <a:xfrm>
            <a:off x="1595999" y="1767006"/>
            <a:ext cx="9000000" cy="332398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marR="0" lvl="0" indent="-342900">
              <a:spcBef>
                <a:spcPts val="600"/>
              </a:spcBef>
              <a:spcAft>
                <a:spcPts val="600"/>
              </a:spcAft>
              <a:buFont typeface="Arial" panose="020B0604020202020204" pitchFamily="34" charset="0"/>
              <a:buChar char="•"/>
            </a:pPr>
            <a:r>
              <a:rPr lang="fr-FR" sz="2000" dirty="0">
                <a:latin typeface="Verdana"/>
                <a:ea typeface="Verdana"/>
                <a:cs typeface="Arial"/>
              </a:rPr>
              <a:t>La VSLC diffère des questions connexes liées à la violence basée sur le genre, à la violence à l’égard des femmes et à l’exploitation et aux abus sexuels. </a:t>
            </a:r>
          </a:p>
          <a:p>
            <a:pPr marL="342900" indent="-342900">
              <a:spcBef>
                <a:spcPts val="600"/>
              </a:spcBef>
              <a:spcAft>
                <a:spcPts val="600"/>
              </a:spcAft>
              <a:buFont typeface="Arial" panose="020B0604020202020204" pitchFamily="34" charset="0"/>
              <a:buChar char="•"/>
            </a:pPr>
            <a:r>
              <a:rPr lang="fr-FR" sz="2000" dirty="0">
                <a:latin typeface="Verdana"/>
                <a:ea typeface="Verdana"/>
                <a:cs typeface="Arial"/>
              </a:rPr>
              <a:t>La VSLC est singulière car elle est :</a:t>
            </a:r>
          </a:p>
          <a:p>
            <a:pPr marL="807720" marR="0" lvl="0" indent="-342900">
              <a:spcBef>
                <a:spcPts val="600"/>
              </a:spcBef>
              <a:spcAft>
                <a:spcPts val="600"/>
              </a:spcAft>
              <a:buFont typeface="Symbol" panose="05050102010706020507" pitchFamily="18" charset="2"/>
              <a:buChar char=""/>
              <a:tabLst>
                <a:tab pos="719138" algn="l"/>
              </a:tabLst>
            </a:pPr>
            <a:r>
              <a:rPr lang="fr-FR" sz="2000" dirty="0">
                <a:solidFill>
                  <a:srgbClr val="000000"/>
                </a:solidFill>
                <a:latin typeface="Verdana"/>
                <a:ea typeface="Verdana"/>
                <a:cs typeface="Arial"/>
              </a:rPr>
              <a:t>Liée aux conflits</a:t>
            </a:r>
          </a:p>
          <a:p>
            <a:pPr marL="807720" marR="0" lvl="0" indent="-342900">
              <a:spcBef>
                <a:spcPts val="600"/>
              </a:spcBef>
              <a:spcAft>
                <a:spcPts val="600"/>
              </a:spcAft>
              <a:buFont typeface="Symbol" panose="05050102010706020507" pitchFamily="18" charset="2"/>
              <a:buChar char=""/>
              <a:tabLst>
                <a:tab pos="719138" algn="l"/>
              </a:tabLst>
            </a:pPr>
            <a:r>
              <a:rPr lang="fr-FR" sz="2000" dirty="0">
                <a:solidFill>
                  <a:srgbClr val="000000"/>
                </a:solidFill>
                <a:latin typeface="Verdana"/>
                <a:ea typeface="Verdana"/>
                <a:cs typeface="Arial"/>
              </a:rPr>
              <a:t>Une question de paix et de sécurité</a:t>
            </a:r>
          </a:p>
          <a:p>
            <a:pPr marL="807720" marR="0" lvl="0" indent="-342900">
              <a:spcBef>
                <a:spcPts val="600"/>
              </a:spcBef>
              <a:spcAft>
                <a:spcPts val="600"/>
              </a:spcAft>
              <a:buFont typeface="Symbol" panose="05050102010706020507" pitchFamily="18" charset="2"/>
              <a:buChar char=""/>
              <a:tabLst>
                <a:tab pos="719138" algn="l"/>
              </a:tabLst>
            </a:pPr>
            <a:r>
              <a:rPr lang="fr-FR" sz="2000" dirty="0">
                <a:solidFill>
                  <a:srgbClr val="000000"/>
                </a:solidFill>
                <a:latin typeface="Verdana"/>
                <a:ea typeface="Verdana"/>
                <a:cs typeface="Arial"/>
              </a:rPr>
              <a:t>Pertinente pour le Conseil de sécurité</a:t>
            </a:r>
          </a:p>
          <a:p>
            <a:pPr marL="807720" marR="0" lvl="0" indent="-342900">
              <a:spcBef>
                <a:spcPts val="600"/>
              </a:spcBef>
              <a:spcAft>
                <a:spcPts val="600"/>
              </a:spcAft>
              <a:buFont typeface="Symbol" panose="05050102010706020507" pitchFamily="18" charset="2"/>
              <a:buChar char=""/>
              <a:tabLst>
                <a:tab pos="719138" algn="l"/>
              </a:tabLst>
            </a:pPr>
            <a:r>
              <a:rPr lang="fr-FR" sz="2000" dirty="0">
                <a:solidFill>
                  <a:srgbClr val="000000"/>
                </a:solidFill>
                <a:latin typeface="Verdana"/>
                <a:ea typeface="Verdana"/>
                <a:cs typeface="Arial"/>
              </a:rPr>
              <a:t>Une violation du DIDH, du DIH et du DPI</a:t>
            </a:r>
          </a:p>
        </p:txBody>
      </p:sp>
    </p:spTree>
    <p:extLst>
      <p:ext uri="{BB962C8B-B14F-4D97-AF65-F5344CB8AC3E}">
        <p14:creationId xmlns:p14="http://schemas.microsoft.com/office/powerpoint/2010/main" val="116021407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NUM" val="1"/>
</p:tagLst>
</file>

<file path=ppt/tags/tag10.xml><?xml version="1.0" encoding="utf-8"?>
<p:tagLst xmlns:a="http://schemas.openxmlformats.org/drawingml/2006/main" xmlns:r="http://schemas.openxmlformats.org/officeDocument/2006/relationships" xmlns:p="http://schemas.openxmlformats.org/presentationml/2006/main">
  <p:tag name="NUM" val="2"/>
</p:tagLst>
</file>

<file path=ppt/tags/tag11.xml><?xml version="1.0" encoding="utf-8"?>
<p:tagLst xmlns:a="http://schemas.openxmlformats.org/drawingml/2006/main" xmlns:r="http://schemas.openxmlformats.org/officeDocument/2006/relationships" xmlns:p="http://schemas.openxmlformats.org/presentationml/2006/main">
  <p:tag name="NUM" val="1"/>
</p:tagLst>
</file>

<file path=ppt/tags/tag12.xml><?xml version="1.0" encoding="utf-8"?>
<p:tagLst xmlns:a="http://schemas.openxmlformats.org/drawingml/2006/main" xmlns:r="http://schemas.openxmlformats.org/officeDocument/2006/relationships" xmlns:p="http://schemas.openxmlformats.org/presentationml/2006/main">
  <p:tag name="NUM" val="2"/>
</p:tagLst>
</file>

<file path=ppt/tags/tag13.xml><?xml version="1.0" encoding="utf-8"?>
<p:tagLst xmlns:a="http://schemas.openxmlformats.org/drawingml/2006/main" xmlns:r="http://schemas.openxmlformats.org/officeDocument/2006/relationships" xmlns:p="http://schemas.openxmlformats.org/presentationml/2006/main">
  <p:tag name="NUM" val="1"/>
</p:tagLst>
</file>

<file path=ppt/tags/tag14.xml><?xml version="1.0" encoding="utf-8"?>
<p:tagLst xmlns:a="http://schemas.openxmlformats.org/drawingml/2006/main" xmlns:r="http://schemas.openxmlformats.org/officeDocument/2006/relationships" xmlns:p="http://schemas.openxmlformats.org/presentationml/2006/main">
  <p:tag name="NUM" val="2"/>
</p:tagLst>
</file>

<file path=ppt/tags/tag15.xml><?xml version="1.0" encoding="utf-8"?>
<p:tagLst xmlns:a="http://schemas.openxmlformats.org/drawingml/2006/main" xmlns:r="http://schemas.openxmlformats.org/officeDocument/2006/relationships" xmlns:p="http://schemas.openxmlformats.org/presentationml/2006/main">
  <p:tag name="NUM" val="1"/>
</p:tagLst>
</file>

<file path=ppt/tags/tag16.xml><?xml version="1.0" encoding="utf-8"?>
<p:tagLst xmlns:a="http://schemas.openxmlformats.org/drawingml/2006/main" xmlns:r="http://schemas.openxmlformats.org/officeDocument/2006/relationships" xmlns:p="http://schemas.openxmlformats.org/presentationml/2006/main">
  <p:tag name="NUM" val="2"/>
</p:tagLst>
</file>

<file path=ppt/tags/tag17.xml><?xml version="1.0" encoding="utf-8"?>
<p:tagLst xmlns:a="http://schemas.openxmlformats.org/drawingml/2006/main" xmlns:r="http://schemas.openxmlformats.org/officeDocument/2006/relationships" xmlns:p="http://schemas.openxmlformats.org/presentationml/2006/main">
  <p:tag name="NUM" val="1"/>
</p:tagLst>
</file>

<file path=ppt/tags/tag18.xml><?xml version="1.0" encoding="utf-8"?>
<p:tagLst xmlns:a="http://schemas.openxmlformats.org/drawingml/2006/main" xmlns:r="http://schemas.openxmlformats.org/officeDocument/2006/relationships" xmlns:p="http://schemas.openxmlformats.org/presentationml/2006/main">
  <p:tag name="NUM" val="2"/>
</p:tagLst>
</file>

<file path=ppt/tags/tag19.xml><?xml version="1.0" encoding="utf-8"?>
<p:tagLst xmlns:a="http://schemas.openxmlformats.org/drawingml/2006/main" xmlns:r="http://schemas.openxmlformats.org/officeDocument/2006/relationships" xmlns:p="http://schemas.openxmlformats.org/presentationml/2006/main">
  <p:tag name="NUM" val="1"/>
</p:tagLst>
</file>

<file path=ppt/tags/tag2.xml><?xml version="1.0" encoding="utf-8"?>
<p:tagLst xmlns:a="http://schemas.openxmlformats.org/drawingml/2006/main" xmlns:r="http://schemas.openxmlformats.org/officeDocument/2006/relationships" xmlns:p="http://schemas.openxmlformats.org/presentationml/2006/main">
  <p:tag name="NUM" val="1"/>
</p:tagLst>
</file>

<file path=ppt/tags/tag20.xml><?xml version="1.0" encoding="utf-8"?>
<p:tagLst xmlns:a="http://schemas.openxmlformats.org/drawingml/2006/main" xmlns:r="http://schemas.openxmlformats.org/officeDocument/2006/relationships" xmlns:p="http://schemas.openxmlformats.org/presentationml/2006/main">
  <p:tag name="NUM" val="2"/>
</p:tagLst>
</file>

<file path=ppt/tags/tag21.xml><?xml version="1.0" encoding="utf-8"?>
<p:tagLst xmlns:a="http://schemas.openxmlformats.org/drawingml/2006/main" xmlns:r="http://schemas.openxmlformats.org/officeDocument/2006/relationships" xmlns:p="http://schemas.openxmlformats.org/presentationml/2006/main">
  <p:tag name="NUM" val="1"/>
</p:tagLst>
</file>

<file path=ppt/tags/tag22.xml><?xml version="1.0" encoding="utf-8"?>
<p:tagLst xmlns:a="http://schemas.openxmlformats.org/drawingml/2006/main" xmlns:r="http://schemas.openxmlformats.org/officeDocument/2006/relationships" xmlns:p="http://schemas.openxmlformats.org/presentationml/2006/main">
  <p:tag name="NUM" val="2"/>
</p:tagLst>
</file>

<file path=ppt/tags/tag23.xml><?xml version="1.0" encoding="utf-8"?>
<p:tagLst xmlns:a="http://schemas.openxmlformats.org/drawingml/2006/main" xmlns:r="http://schemas.openxmlformats.org/officeDocument/2006/relationships" xmlns:p="http://schemas.openxmlformats.org/presentationml/2006/main">
  <p:tag name="NUM" val="1"/>
</p:tagLst>
</file>

<file path=ppt/tags/tag24.xml><?xml version="1.0" encoding="utf-8"?>
<p:tagLst xmlns:a="http://schemas.openxmlformats.org/drawingml/2006/main" xmlns:r="http://schemas.openxmlformats.org/officeDocument/2006/relationships" xmlns:p="http://schemas.openxmlformats.org/presentationml/2006/main">
  <p:tag name="NUM" val="2"/>
</p:tagLst>
</file>

<file path=ppt/tags/tag25.xml><?xml version="1.0" encoding="utf-8"?>
<p:tagLst xmlns:a="http://schemas.openxmlformats.org/drawingml/2006/main" xmlns:r="http://schemas.openxmlformats.org/officeDocument/2006/relationships" xmlns:p="http://schemas.openxmlformats.org/presentationml/2006/main">
  <p:tag name="NUM" val="1"/>
</p:tagLst>
</file>

<file path=ppt/tags/tag26.xml><?xml version="1.0" encoding="utf-8"?>
<p:tagLst xmlns:a="http://schemas.openxmlformats.org/drawingml/2006/main" xmlns:r="http://schemas.openxmlformats.org/officeDocument/2006/relationships" xmlns:p="http://schemas.openxmlformats.org/presentationml/2006/main">
  <p:tag name="NUM" val="2"/>
</p:tagLst>
</file>

<file path=ppt/tags/tag27.xml><?xml version="1.0" encoding="utf-8"?>
<p:tagLst xmlns:a="http://schemas.openxmlformats.org/drawingml/2006/main" xmlns:r="http://schemas.openxmlformats.org/officeDocument/2006/relationships" xmlns:p="http://schemas.openxmlformats.org/presentationml/2006/main">
  <p:tag name="NUM" val="1"/>
</p:tagLst>
</file>

<file path=ppt/tags/tag28.xml><?xml version="1.0" encoding="utf-8"?>
<p:tagLst xmlns:a="http://schemas.openxmlformats.org/drawingml/2006/main" xmlns:r="http://schemas.openxmlformats.org/officeDocument/2006/relationships" xmlns:p="http://schemas.openxmlformats.org/presentationml/2006/main">
  <p:tag name="NUM" val="2"/>
</p:tagLst>
</file>

<file path=ppt/tags/tag29.xml><?xml version="1.0" encoding="utf-8"?>
<p:tagLst xmlns:a="http://schemas.openxmlformats.org/drawingml/2006/main" xmlns:r="http://schemas.openxmlformats.org/officeDocument/2006/relationships" xmlns:p="http://schemas.openxmlformats.org/presentationml/2006/main">
  <p:tag name="NUM" val="1"/>
</p:tagLst>
</file>

<file path=ppt/tags/tag3.xml><?xml version="1.0" encoding="utf-8"?>
<p:tagLst xmlns:a="http://schemas.openxmlformats.org/drawingml/2006/main" xmlns:r="http://schemas.openxmlformats.org/officeDocument/2006/relationships" xmlns:p="http://schemas.openxmlformats.org/presentationml/2006/main">
  <p:tag name="NUM" val="1"/>
</p:tagLst>
</file>

<file path=ppt/tags/tag30.xml><?xml version="1.0" encoding="utf-8"?>
<p:tagLst xmlns:a="http://schemas.openxmlformats.org/drawingml/2006/main" xmlns:r="http://schemas.openxmlformats.org/officeDocument/2006/relationships" xmlns:p="http://schemas.openxmlformats.org/presentationml/2006/main">
  <p:tag name="NUM" val="2"/>
</p:tagLst>
</file>

<file path=ppt/tags/tag31.xml><?xml version="1.0" encoding="utf-8"?>
<p:tagLst xmlns:a="http://schemas.openxmlformats.org/drawingml/2006/main" xmlns:r="http://schemas.openxmlformats.org/officeDocument/2006/relationships" xmlns:p="http://schemas.openxmlformats.org/presentationml/2006/main">
  <p:tag name="NUM" val="3"/>
</p:tagLst>
</file>

<file path=ppt/tags/tag32.xml><?xml version="1.0" encoding="utf-8"?>
<p:tagLst xmlns:a="http://schemas.openxmlformats.org/drawingml/2006/main" xmlns:r="http://schemas.openxmlformats.org/officeDocument/2006/relationships" xmlns:p="http://schemas.openxmlformats.org/presentationml/2006/main">
  <p:tag name="NUM" val="1"/>
</p:tagLst>
</file>

<file path=ppt/tags/tag33.xml><?xml version="1.0" encoding="utf-8"?>
<p:tagLst xmlns:a="http://schemas.openxmlformats.org/drawingml/2006/main" xmlns:r="http://schemas.openxmlformats.org/officeDocument/2006/relationships" xmlns:p="http://schemas.openxmlformats.org/presentationml/2006/main">
  <p:tag name="NUM" val="2"/>
</p:tagLst>
</file>

<file path=ppt/tags/tag34.xml><?xml version="1.0" encoding="utf-8"?>
<p:tagLst xmlns:a="http://schemas.openxmlformats.org/drawingml/2006/main" xmlns:r="http://schemas.openxmlformats.org/officeDocument/2006/relationships" xmlns:p="http://schemas.openxmlformats.org/presentationml/2006/main">
  <p:tag name="NUM" val="1"/>
</p:tagLst>
</file>

<file path=ppt/tags/tag35.xml><?xml version="1.0" encoding="utf-8"?>
<p:tagLst xmlns:a="http://schemas.openxmlformats.org/drawingml/2006/main" xmlns:r="http://schemas.openxmlformats.org/officeDocument/2006/relationships" xmlns:p="http://schemas.openxmlformats.org/presentationml/2006/main">
  <p:tag name="NUM" val="2"/>
</p:tagLst>
</file>

<file path=ppt/tags/tag36.xml><?xml version="1.0" encoding="utf-8"?>
<p:tagLst xmlns:a="http://schemas.openxmlformats.org/drawingml/2006/main" xmlns:r="http://schemas.openxmlformats.org/officeDocument/2006/relationships" xmlns:p="http://schemas.openxmlformats.org/presentationml/2006/main">
  <p:tag name="NUM" val="1"/>
</p:tagLst>
</file>

<file path=ppt/tags/tag37.xml><?xml version="1.0" encoding="utf-8"?>
<p:tagLst xmlns:a="http://schemas.openxmlformats.org/drawingml/2006/main" xmlns:r="http://schemas.openxmlformats.org/officeDocument/2006/relationships" xmlns:p="http://schemas.openxmlformats.org/presentationml/2006/main">
  <p:tag name="NUM" val="2"/>
</p:tagLst>
</file>

<file path=ppt/tags/tag38.xml><?xml version="1.0" encoding="utf-8"?>
<p:tagLst xmlns:a="http://schemas.openxmlformats.org/drawingml/2006/main" xmlns:r="http://schemas.openxmlformats.org/officeDocument/2006/relationships" xmlns:p="http://schemas.openxmlformats.org/presentationml/2006/main">
  <p:tag name="NUM" val="3"/>
</p:tagLst>
</file>

<file path=ppt/tags/tag39.xml><?xml version="1.0" encoding="utf-8"?>
<p:tagLst xmlns:a="http://schemas.openxmlformats.org/drawingml/2006/main" xmlns:r="http://schemas.openxmlformats.org/officeDocument/2006/relationships" xmlns:p="http://schemas.openxmlformats.org/presentationml/2006/main">
  <p:tag name="NUM" val="4"/>
</p:tagLst>
</file>

<file path=ppt/tags/tag4.xml><?xml version="1.0" encoding="utf-8"?>
<p:tagLst xmlns:a="http://schemas.openxmlformats.org/drawingml/2006/main" xmlns:r="http://schemas.openxmlformats.org/officeDocument/2006/relationships" xmlns:p="http://schemas.openxmlformats.org/presentationml/2006/main">
  <p:tag name="NUM" val="1"/>
</p:tagLst>
</file>

<file path=ppt/tags/tag40.xml><?xml version="1.0" encoding="utf-8"?>
<p:tagLst xmlns:a="http://schemas.openxmlformats.org/drawingml/2006/main" xmlns:r="http://schemas.openxmlformats.org/officeDocument/2006/relationships" xmlns:p="http://schemas.openxmlformats.org/presentationml/2006/main">
  <p:tag name="NUM" val="5"/>
</p:tagLst>
</file>

<file path=ppt/tags/tag41.xml><?xml version="1.0" encoding="utf-8"?>
<p:tagLst xmlns:a="http://schemas.openxmlformats.org/drawingml/2006/main" xmlns:r="http://schemas.openxmlformats.org/officeDocument/2006/relationships" xmlns:p="http://schemas.openxmlformats.org/presentationml/2006/main">
  <p:tag name="NUM" val="6"/>
</p:tagLst>
</file>

<file path=ppt/tags/tag42.xml><?xml version="1.0" encoding="utf-8"?>
<p:tagLst xmlns:a="http://schemas.openxmlformats.org/drawingml/2006/main" xmlns:r="http://schemas.openxmlformats.org/officeDocument/2006/relationships" xmlns:p="http://schemas.openxmlformats.org/presentationml/2006/main">
  <p:tag name="NUM" val="7"/>
</p:tagLst>
</file>

<file path=ppt/tags/tag43.xml><?xml version="1.0" encoding="utf-8"?>
<p:tagLst xmlns:a="http://schemas.openxmlformats.org/drawingml/2006/main" xmlns:r="http://schemas.openxmlformats.org/officeDocument/2006/relationships" xmlns:p="http://schemas.openxmlformats.org/presentationml/2006/main">
  <p:tag name="NUM" val="8"/>
</p:tagLst>
</file>

<file path=ppt/tags/tag44.xml><?xml version="1.0" encoding="utf-8"?>
<p:tagLst xmlns:a="http://schemas.openxmlformats.org/drawingml/2006/main" xmlns:r="http://schemas.openxmlformats.org/officeDocument/2006/relationships" xmlns:p="http://schemas.openxmlformats.org/presentationml/2006/main">
  <p:tag name="NUM" val="9"/>
</p:tagLst>
</file>

<file path=ppt/tags/tag45.xml><?xml version="1.0" encoding="utf-8"?>
<p:tagLst xmlns:a="http://schemas.openxmlformats.org/drawingml/2006/main" xmlns:r="http://schemas.openxmlformats.org/officeDocument/2006/relationships" xmlns:p="http://schemas.openxmlformats.org/presentationml/2006/main">
  <p:tag name="NUM" val="10"/>
</p:tagLst>
</file>

<file path=ppt/tags/tag46.xml><?xml version="1.0" encoding="utf-8"?>
<p:tagLst xmlns:a="http://schemas.openxmlformats.org/drawingml/2006/main" xmlns:r="http://schemas.openxmlformats.org/officeDocument/2006/relationships" xmlns:p="http://schemas.openxmlformats.org/presentationml/2006/main">
  <p:tag name="NUM" val="11"/>
</p:tagLst>
</file>

<file path=ppt/tags/tag47.xml><?xml version="1.0" encoding="utf-8"?>
<p:tagLst xmlns:a="http://schemas.openxmlformats.org/drawingml/2006/main" xmlns:r="http://schemas.openxmlformats.org/officeDocument/2006/relationships" xmlns:p="http://schemas.openxmlformats.org/presentationml/2006/main">
  <p:tag name="NUM" val="12"/>
</p:tagLst>
</file>

<file path=ppt/tags/tag48.xml><?xml version="1.0" encoding="utf-8"?>
<p:tagLst xmlns:a="http://schemas.openxmlformats.org/drawingml/2006/main" xmlns:r="http://schemas.openxmlformats.org/officeDocument/2006/relationships" xmlns:p="http://schemas.openxmlformats.org/presentationml/2006/main">
  <p:tag name="NUM" val="13"/>
</p:tagLst>
</file>

<file path=ppt/tags/tag49.xml><?xml version="1.0" encoding="utf-8"?>
<p:tagLst xmlns:a="http://schemas.openxmlformats.org/drawingml/2006/main" xmlns:r="http://schemas.openxmlformats.org/officeDocument/2006/relationships" xmlns:p="http://schemas.openxmlformats.org/presentationml/2006/main">
  <p:tag name="NUM" val="14"/>
</p:tagLst>
</file>

<file path=ppt/tags/tag5.xml><?xml version="1.0" encoding="utf-8"?>
<p:tagLst xmlns:a="http://schemas.openxmlformats.org/drawingml/2006/main" xmlns:r="http://schemas.openxmlformats.org/officeDocument/2006/relationships" xmlns:p="http://schemas.openxmlformats.org/presentationml/2006/main">
  <p:tag name="NUM" val="1"/>
</p:tagLst>
</file>

<file path=ppt/tags/tag50.xml><?xml version="1.0" encoding="utf-8"?>
<p:tagLst xmlns:a="http://schemas.openxmlformats.org/drawingml/2006/main" xmlns:r="http://schemas.openxmlformats.org/officeDocument/2006/relationships" xmlns:p="http://schemas.openxmlformats.org/presentationml/2006/main">
  <p:tag name="NUM" val="1"/>
</p:tagLst>
</file>

<file path=ppt/tags/tag51.xml><?xml version="1.0" encoding="utf-8"?>
<p:tagLst xmlns:a="http://schemas.openxmlformats.org/drawingml/2006/main" xmlns:r="http://schemas.openxmlformats.org/officeDocument/2006/relationships" xmlns:p="http://schemas.openxmlformats.org/presentationml/2006/main">
  <p:tag name="NUM" val="2"/>
</p:tagLst>
</file>

<file path=ppt/tags/tag52.xml><?xml version="1.0" encoding="utf-8"?>
<p:tagLst xmlns:a="http://schemas.openxmlformats.org/drawingml/2006/main" xmlns:r="http://schemas.openxmlformats.org/officeDocument/2006/relationships" xmlns:p="http://schemas.openxmlformats.org/presentationml/2006/main">
  <p:tag name="NUM" val="1"/>
</p:tagLst>
</file>

<file path=ppt/tags/tag53.xml><?xml version="1.0" encoding="utf-8"?>
<p:tagLst xmlns:a="http://schemas.openxmlformats.org/drawingml/2006/main" xmlns:r="http://schemas.openxmlformats.org/officeDocument/2006/relationships" xmlns:p="http://schemas.openxmlformats.org/presentationml/2006/main">
  <p:tag name="NUM" val="2"/>
</p:tagLst>
</file>

<file path=ppt/tags/tag54.xml><?xml version="1.0" encoding="utf-8"?>
<p:tagLst xmlns:a="http://schemas.openxmlformats.org/drawingml/2006/main" xmlns:r="http://schemas.openxmlformats.org/officeDocument/2006/relationships" xmlns:p="http://schemas.openxmlformats.org/presentationml/2006/main">
  <p:tag name="NUM" val="1"/>
</p:tagLst>
</file>

<file path=ppt/tags/tag55.xml><?xml version="1.0" encoding="utf-8"?>
<p:tagLst xmlns:a="http://schemas.openxmlformats.org/drawingml/2006/main" xmlns:r="http://schemas.openxmlformats.org/officeDocument/2006/relationships" xmlns:p="http://schemas.openxmlformats.org/presentationml/2006/main">
  <p:tag name="NUM" val="2"/>
</p:tagLst>
</file>

<file path=ppt/tags/tag56.xml><?xml version="1.0" encoding="utf-8"?>
<p:tagLst xmlns:a="http://schemas.openxmlformats.org/drawingml/2006/main" xmlns:r="http://schemas.openxmlformats.org/officeDocument/2006/relationships" xmlns:p="http://schemas.openxmlformats.org/presentationml/2006/main">
  <p:tag name="NUM" val="1"/>
</p:tagLst>
</file>

<file path=ppt/tags/tag57.xml><?xml version="1.0" encoding="utf-8"?>
<p:tagLst xmlns:a="http://schemas.openxmlformats.org/drawingml/2006/main" xmlns:r="http://schemas.openxmlformats.org/officeDocument/2006/relationships" xmlns:p="http://schemas.openxmlformats.org/presentationml/2006/main">
  <p:tag name="NUM" val="2"/>
</p:tagLst>
</file>

<file path=ppt/tags/tag58.xml><?xml version="1.0" encoding="utf-8"?>
<p:tagLst xmlns:a="http://schemas.openxmlformats.org/drawingml/2006/main" xmlns:r="http://schemas.openxmlformats.org/officeDocument/2006/relationships" xmlns:p="http://schemas.openxmlformats.org/presentationml/2006/main">
  <p:tag name="NUM" val="1"/>
</p:tagLst>
</file>

<file path=ppt/tags/tag59.xml><?xml version="1.0" encoding="utf-8"?>
<p:tagLst xmlns:a="http://schemas.openxmlformats.org/drawingml/2006/main" xmlns:r="http://schemas.openxmlformats.org/officeDocument/2006/relationships" xmlns:p="http://schemas.openxmlformats.org/presentationml/2006/main">
  <p:tag name="NUM" val="2"/>
</p:tagLst>
</file>

<file path=ppt/tags/tag6.xml><?xml version="1.0" encoding="utf-8"?>
<p:tagLst xmlns:a="http://schemas.openxmlformats.org/drawingml/2006/main" xmlns:r="http://schemas.openxmlformats.org/officeDocument/2006/relationships" xmlns:p="http://schemas.openxmlformats.org/presentationml/2006/main">
  <p:tag name="NUM" val="2"/>
</p:tagLst>
</file>

<file path=ppt/tags/tag60.xml><?xml version="1.0" encoding="utf-8"?>
<p:tagLst xmlns:a="http://schemas.openxmlformats.org/drawingml/2006/main" xmlns:r="http://schemas.openxmlformats.org/officeDocument/2006/relationships" xmlns:p="http://schemas.openxmlformats.org/presentationml/2006/main">
  <p:tag name="NUM" val="1"/>
</p:tagLst>
</file>

<file path=ppt/tags/tag61.xml><?xml version="1.0" encoding="utf-8"?>
<p:tagLst xmlns:a="http://schemas.openxmlformats.org/drawingml/2006/main" xmlns:r="http://schemas.openxmlformats.org/officeDocument/2006/relationships" xmlns:p="http://schemas.openxmlformats.org/presentationml/2006/main">
  <p:tag name="NUM" val="2"/>
</p:tagLst>
</file>

<file path=ppt/tags/tag62.xml><?xml version="1.0" encoding="utf-8"?>
<p:tagLst xmlns:a="http://schemas.openxmlformats.org/drawingml/2006/main" xmlns:r="http://schemas.openxmlformats.org/officeDocument/2006/relationships" xmlns:p="http://schemas.openxmlformats.org/presentationml/2006/main">
  <p:tag name="NUM" val="1"/>
</p:tagLst>
</file>

<file path=ppt/tags/tag63.xml><?xml version="1.0" encoding="utf-8"?>
<p:tagLst xmlns:a="http://schemas.openxmlformats.org/drawingml/2006/main" xmlns:r="http://schemas.openxmlformats.org/officeDocument/2006/relationships" xmlns:p="http://schemas.openxmlformats.org/presentationml/2006/main">
  <p:tag name="NUM" val="2"/>
</p:tagLst>
</file>

<file path=ppt/tags/tag64.xml><?xml version="1.0" encoding="utf-8"?>
<p:tagLst xmlns:a="http://schemas.openxmlformats.org/drawingml/2006/main" xmlns:r="http://schemas.openxmlformats.org/officeDocument/2006/relationships" xmlns:p="http://schemas.openxmlformats.org/presentationml/2006/main">
  <p:tag name="NUM" val="1"/>
</p:tagLst>
</file>

<file path=ppt/tags/tag65.xml><?xml version="1.0" encoding="utf-8"?>
<p:tagLst xmlns:a="http://schemas.openxmlformats.org/drawingml/2006/main" xmlns:r="http://schemas.openxmlformats.org/officeDocument/2006/relationships" xmlns:p="http://schemas.openxmlformats.org/presentationml/2006/main">
  <p:tag name="NUM" val="2"/>
</p:tagLst>
</file>

<file path=ppt/tags/tag66.xml><?xml version="1.0" encoding="utf-8"?>
<p:tagLst xmlns:a="http://schemas.openxmlformats.org/drawingml/2006/main" xmlns:r="http://schemas.openxmlformats.org/officeDocument/2006/relationships" xmlns:p="http://schemas.openxmlformats.org/presentationml/2006/main">
  <p:tag name="NUM" val="1"/>
</p:tagLst>
</file>

<file path=ppt/tags/tag67.xml><?xml version="1.0" encoding="utf-8"?>
<p:tagLst xmlns:a="http://schemas.openxmlformats.org/drawingml/2006/main" xmlns:r="http://schemas.openxmlformats.org/officeDocument/2006/relationships" xmlns:p="http://schemas.openxmlformats.org/presentationml/2006/main">
  <p:tag name="NUM" val="1"/>
</p:tagLst>
</file>

<file path=ppt/tags/tag68.xml><?xml version="1.0" encoding="utf-8"?>
<p:tagLst xmlns:a="http://schemas.openxmlformats.org/drawingml/2006/main" xmlns:r="http://schemas.openxmlformats.org/officeDocument/2006/relationships" xmlns:p="http://schemas.openxmlformats.org/presentationml/2006/main">
  <p:tag name="NUM" val="2"/>
</p:tagLst>
</file>

<file path=ppt/tags/tag7.xml><?xml version="1.0" encoding="utf-8"?>
<p:tagLst xmlns:a="http://schemas.openxmlformats.org/drawingml/2006/main" xmlns:r="http://schemas.openxmlformats.org/officeDocument/2006/relationships" xmlns:p="http://schemas.openxmlformats.org/presentationml/2006/main">
  <p:tag name="NUM" val="1"/>
</p:tagLst>
</file>

<file path=ppt/tags/tag8.xml><?xml version="1.0" encoding="utf-8"?>
<p:tagLst xmlns:a="http://schemas.openxmlformats.org/drawingml/2006/main" xmlns:r="http://schemas.openxmlformats.org/officeDocument/2006/relationships" xmlns:p="http://schemas.openxmlformats.org/presentationml/2006/main">
  <p:tag name="NUM" val="2"/>
</p:tagLst>
</file>

<file path=ppt/tags/tag9.xml><?xml version="1.0" encoding="utf-8"?>
<p:tagLst xmlns:a="http://schemas.openxmlformats.org/drawingml/2006/main" xmlns:r="http://schemas.openxmlformats.org/officeDocument/2006/relationships" xmlns:p="http://schemas.openxmlformats.org/presentationml/2006/main">
  <p:tag name="NUM"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ffaef953-2cda-4d9d-b070-85228d2d3b5f">
      <Terms xmlns="http://schemas.microsoft.com/office/infopath/2007/PartnerControls"/>
    </lcf76f155ced4ddcb4097134ff3c332f>
    <TaxCatchAll xmlns="985ec44e-1bab-4c0b-9df0-6ba128686fc9" xsi:nil="true"/>
    <SharedWithUsers xmlns="756f3f7a-cc20-4157-bc78-ddc9769d8db6">
      <UserInfo>
        <DisplayName/>
        <AccountId xsi:nil="true"/>
        <AccountType/>
      </UserInfo>
    </SharedWithUsers>
    <_Flow_SignoffStatus xmlns="ffaef953-2cda-4d9d-b070-85228d2d3b5f" xsi:nil="true"/>
    <_x0023_ xmlns="ffaef953-2cda-4d9d-b070-85228d2d3b5f"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E52591365DD56D4D8750E674CD62EF32" ma:contentTypeVersion="23" ma:contentTypeDescription="Create a new document." ma:contentTypeScope="" ma:versionID="cb13b2ccf3ff550db0c30d0bf35d4c0f">
  <xsd:schema xmlns:xsd="http://www.w3.org/2001/XMLSchema" xmlns:xs="http://www.w3.org/2001/XMLSchema" xmlns:p="http://schemas.microsoft.com/office/2006/metadata/properties" xmlns:ns2="ffaef953-2cda-4d9d-b070-85228d2d3b5f" xmlns:ns3="756f3f7a-cc20-4157-bc78-ddc9769d8db6" xmlns:ns4="985ec44e-1bab-4c0b-9df0-6ba128686fc9" targetNamespace="http://schemas.microsoft.com/office/2006/metadata/properties" ma:root="true" ma:fieldsID="86e953e7722f0059faeeaa7490a364c2" ns2:_="" ns3:_="" ns4:_="">
    <xsd:import namespace="ffaef953-2cda-4d9d-b070-85228d2d3b5f"/>
    <xsd:import namespace="756f3f7a-cc20-4157-bc78-ddc9769d8db6"/>
    <xsd:import namespace="985ec44e-1bab-4c0b-9df0-6ba128686fc9"/>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_x0023_"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2:MediaServiceAutoKeyPoints" minOccurs="0"/>
                <xsd:element ref="ns2:MediaServiceKeyPoints" minOccurs="0"/>
                <xsd:element ref="ns2:_Flow_SignoffStatus" minOccurs="0"/>
                <xsd:element ref="ns2:MediaLengthInSeconds" minOccurs="0"/>
                <xsd:element ref="ns4:TaxCatchAll" minOccurs="0"/>
                <xsd:element ref="ns2:lcf76f155ced4ddcb4097134ff3c332f"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faef953-2cda-4d9d-b070-85228d2d3b5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_x0023_" ma:index="12" nillable="true" ma:displayName="#" ma:format="Dropdown" ma:internalName="_x0023_" ma:percentage="FALSE">
      <xsd:simpleType>
        <xsd:restriction base="dms:Number"/>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ternalName="MediaServiceDateTaken" ma:readOnly="true">
      <xsd:simpleType>
        <xsd:restriction base="dms:Text"/>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_Flow_SignoffStatus" ma:index="21" nillable="true" ma:displayName="Sign-off status" ma:internalName="Sign_x002d_off_x0020_status">
      <xsd:simpleType>
        <xsd:restriction base="dms:Text"/>
      </xsd:simpleType>
    </xsd:element>
    <xsd:element name="MediaLengthInSeconds" ma:index="22"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8175662-8596-484a-92c7-351d01561e22"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6"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7" nillable="true" ma:displayName="MediaServiceSearchProperties" ma:hidden="true" ma:internalName="MediaServiceSearchProperties" ma:readOnly="true">
      <xsd:simpleType>
        <xsd:restriction base="dms:Note"/>
      </xsd:simpleType>
    </xsd:element>
    <xsd:element name="MediaServiceBillingMetadata" ma:index="28"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56f3f7a-cc20-4157-bc78-ddc9769d8db6"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85ec44e-1bab-4c0b-9df0-6ba128686fc9"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d48d4a9f-cfb2-42af-b391-1b84484739eb}" ma:internalName="TaxCatchAll" ma:showField="CatchAllData" ma:web="756f3f7a-cc20-4157-bc78-ddc9769d8db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83906A3-39D1-4884-A96C-63D1043103C5}">
  <ds:schemaRefs>
    <ds:schemaRef ds:uri="http://schemas.microsoft.com/sharepoint/v3/contenttype/forms"/>
  </ds:schemaRefs>
</ds:datastoreItem>
</file>

<file path=customXml/itemProps2.xml><?xml version="1.0" encoding="utf-8"?>
<ds:datastoreItem xmlns:ds="http://schemas.openxmlformats.org/officeDocument/2006/customXml" ds:itemID="{60689EA7-CE69-4D4F-8F10-39209AC0F36C}">
  <ds:schemaRefs>
    <ds:schemaRef ds:uri="http://schemas.microsoft.com/office/infopath/2007/PartnerControls"/>
    <ds:schemaRef ds:uri="2286246c-fc21-4ee8-a407-068ba74e6317"/>
    <ds:schemaRef ds:uri="http://purl.org/dc/terms/"/>
    <ds:schemaRef ds:uri="http://schemas.microsoft.com/office/2006/documentManagement/types"/>
    <ds:schemaRef ds:uri="http://purl.org/dc/dcmitype/"/>
    <ds:schemaRef ds:uri="http://purl.org/dc/elements/1.1/"/>
    <ds:schemaRef ds:uri="http://www.w3.org/XML/1998/namespace"/>
    <ds:schemaRef ds:uri="http://schemas.openxmlformats.org/package/2006/metadata/core-properties"/>
    <ds:schemaRef ds:uri="http://schemas.microsoft.com/office/2006/metadata/properties"/>
    <ds:schemaRef ds:uri="28943420-3cce-465e-a204-04bce5f1b343"/>
    <ds:schemaRef ds:uri="ffaef953-2cda-4d9d-b070-85228d2d3b5f"/>
    <ds:schemaRef ds:uri="985ec44e-1bab-4c0b-9df0-6ba128686fc9"/>
    <ds:schemaRef ds:uri="756f3f7a-cc20-4157-bc78-ddc9769d8db6"/>
  </ds:schemaRefs>
</ds:datastoreItem>
</file>

<file path=customXml/itemProps3.xml><?xml version="1.0" encoding="utf-8"?>
<ds:datastoreItem xmlns:ds="http://schemas.openxmlformats.org/officeDocument/2006/customXml" ds:itemID="{807D6AA0-53F2-46A1-9BE5-21863944726B}"/>
</file>

<file path=docProps/app.xml><?xml version="1.0" encoding="utf-8"?>
<Properties xmlns="http://schemas.openxmlformats.org/officeDocument/2006/extended-properties" xmlns:vt="http://schemas.openxmlformats.org/officeDocument/2006/docPropsVTypes">
  <Template/>
  <TotalTime>0</TotalTime>
  <Words>1886</Words>
  <Application>Microsoft Office PowerPoint</Application>
  <PresentationFormat>Widescreen</PresentationFormat>
  <Paragraphs>183</Paragraphs>
  <Slides>30</Slides>
  <Notes>2</Notes>
  <HiddenSlides>0</HiddenSlides>
  <MMClips>2</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30</vt:i4>
      </vt:variant>
    </vt:vector>
  </HeadingPairs>
  <TitlesOfParts>
    <vt:vector size="36" baseType="lpstr">
      <vt:lpstr>Arial</vt:lpstr>
      <vt:lpstr>Calibri</vt:lpstr>
      <vt:lpstr>Century Gothic</vt:lpstr>
      <vt:lpstr>Symbol</vt:lpstr>
      <vt:lpstr>Verdana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VOVF</dc:creator>
  <cp:lastModifiedBy>VOVF</cp:lastModifiedBy>
  <cp:revision>90</cp:revision>
  <dcterms:created xsi:type="dcterms:W3CDTF">2023-10-04T18:52:03Z</dcterms:created>
  <dcterms:modified xsi:type="dcterms:W3CDTF">2025-11-02T15:30:27Z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0x010100E52591365DD56D4D8750E674CD62EF32</vt:lpwstr>
  </property>
  <property fmtid="{D5CDD505-2E9C-101B-9397-08002B2CF9AE}" pid="3" name="MediaServiceImageTags">
    <vt:lpwstr/>
  </property>
  <property fmtid="{D5CDD505-2E9C-101B-9397-08002B2CF9AE}" pid="4" name="Order">
    <vt:r8>50217400</vt:r8>
  </property>
  <property fmtid="{D5CDD505-2E9C-101B-9397-08002B2CF9AE}" pid="5" name="xd_Signature">
    <vt:bool>false</vt:bool>
  </property>
  <property fmtid="{D5CDD505-2E9C-101B-9397-08002B2CF9AE}" pid="6" name="xd_ProgID">
    <vt:lpwstr/>
  </property>
  <property fmtid="{D5CDD505-2E9C-101B-9397-08002B2CF9AE}" pid="7" name="ComplianceAssetId">
    <vt:lpwstr/>
  </property>
  <property fmtid="{D5CDD505-2E9C-101B-9397-08002B2CF9AE}" pid="8" name="TemplateUrl">
    <vt:lpwstr/>
  </property>
  <property fmtid="{D5CDD505-2E9C-101B-9397-08002B2CF9AE}" pid="9" name="_ExtendedDescription">
    <vt:lpwstr/>
  </property>
  <property fmtid="{D5CDD505-2E9C-101B-9397-08002B2CF9AE}" pid="10" name="TriggerFlowInfo">
    <vt:lpwstr/>
  </property>
</Properties>
</file>